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8"/>
  </p:notesMasterIdLst>
  <p:sldIdLst>
    <p:sldId id="760" r:id="rId5"/>
    <p:sldId id="761" r:id="rId6"/>
    <p:sldId id="701" r:id="rId7"/>
    <p:sldId id="762" r:id="rId8"/>
    <p:sldId id="763" r:id="rId9"/>
    <p:sldId id="764" r:id="rId10"/>
    <p:sldId id="711" r:id="rId11"/>
    <p:sldId id="709" r:id="rId12"/>
    <p:sldId id="710" r:id="rId13"/>
    <p:sldId id="767" r:id="rId14"/>
    <p:sldId id="766" r:id="rId15"/>
    <p:sldId id="768" r:id="rId16"/>
    <p:sldId id="769" r:id="rId17"/>
    <p:sldId id="716" r:id="rId18"/>
    <p:sldId id="770" r:id="rId19"/>
    <p:sldId id="773" r:id="rId20"/>
    <p:sldId id="774" r:id="rId21"/>
    <p:sldId id="776" r:id="rId22"/>
    <p:sldId id="775" r:id="rId23"/>
    <p:sldId id="715" r:id="rId24"/>
    <p:sldId id="695" r:id="rId25"/>
    <p:sldId id="416" r:id="rId26"/>
    <p:sldId id="625" r:id="rId27"/>
    <p:sldId id="319" r:id="rId28"/>
    <p:sldId id="624" r:id="rId29"/>
    <p:sldId id="623" r:id="rId30"/>
    <p:sldId id="722" r:id="rId31"/>
    <p:sldId id="724" r:id="rId32"/>
    <p:sldId id="726" r:id="rId33"/>
    <p:sldId id="728" r:id="rId34"/>
    <p:sldId id="778" r:id="rId35"/>
    <p:sldId id="732" r:id="rId36"/>
    <p:sldId id="779" r:id="rId37"/>
    <p:sldId id="734" r:id="rId38"/>
    <p:sldId id="735" r:id="rId39"/>
    <p:sldId id="737" r:id="rId40"/>
    <p:sldId id="781" r:id="rId41"/>
    <p:sldId id="783" r:id="rId42"/>
    <p:sldId id="784" r:id="rId43"/>
    <p:sldId id="786" r:id="rId44"/>
    <p:sldId id="788" r:id="rId45"/>
    <p:sldId id="789" r:id="rId46"/>
    <p:sldId id="787" r:id="rId47"/>
    <p:sldId id="702" r:id="rId48"/>
    <p:sldId id="703" r:id="rId49"/>
    <p:sldId id="704" r:id="rId50"/>
    <p:sldId id="706" r:id="rId51"/>
    <p:sldId id="751" r:id="rId52"/>
    <p:sldId id="707" r:id="rId53"/>
    <p:sldId id="679" r:id="rId54"/>
    <p:sldId id="631" r:id="rId55"/>
    <p:sldId id="790" r:id="rId56"/>
    <p:sldId id="26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Mitchell" initials="WM" lastIdx="2" clrIdx="0">
    <p:extLst>
      <p:ext uri="{19B8F6BF-5375-455C-9EA6-DF929625EA0E}">
        <p15:presenceInfo xmlns:p15="http://schemas.microsoft.com/office/powerpoint/2012/main" userId="d2dbc226006af4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7E1FF"/>
    <a:srgbClr val="C5E0B4"/>
    <a:srgbClr val="04C0C5"/>
    <a:srgbClr val="F8766D"/>
    <a:srgbClr val="FF0000"/>
    <a:srgbClr val="4472C4"/>
    <a:srgbClr val="7630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18" autoAdjust="0"/>
    <p:restoredTop sz="69305" autoAdjust="0"/>
  </p:normalViewPr>
  <p:slideViewPr>
    <p:cSldViewPr snapToGrid="0">
      <p:cViewPr>
        <p:scale>
          <a:sx n="50" d="100"/>
          <a:sy n="50" d="100"/>
        </p:scale>
        <p:origin x="3036"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EC48A0-4AF8-472C-A69E-C2CB46592833}" type="datetimeFigureOut">
              <a:rPr lang="en-US" smtClean="0"/>
              <a:t>5/10/2024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7D205A-A210-4D70-A5A7-4AE9F5805460}" type="slidenum">
              <a:rPr lang="en-US" smtClean="0"/>
              <a:t>‹#›</a:t>
            </a:fld>
            <a:endParaRPr lang="en-US"/>
          </a:p>
        </p:txBody>
      </p:sp>
    </p:spTree>
    <p:extLst>
      <p:ext uri="{BB962C8B-B14F-4D97-AF65-F5344CB8AC3E}">
        <p14:creationId xmlns:p14="http://schemas.microsoft.com/office/powerpoint/2010/main" val="181982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Daniel Moriarity and I’ll be standing in for Billy Mitchell </a:t>
            </a:r>
          </a:p>
          <a:p>
            <a:endParaRPr lang="en-US" dirty="0"/>
          </a:p>
          <a:p>
            <a:r>
              <a:rPr lang="en-US" dirty="0"/>
              <a:t>to present his research </a:t>
            </a:r>
            <a:r>
              <a:rPr lang="en-US" baseline="0" dirty="0"/>
              <a:t>using naturalistic approaches to study how we regulate emotion in high-intensity, dynamic situations. </a:t>
            </a:r>
          </a:p>
        </p:txBody>
      </p:sp>
      <p:sp>
        <p:nvSpPr>
          <p:cNvPr id="4" name="Slide Number Placeholder 3"/>
          <p:cNvSpPr>
            <a:spLocks noGrp="1"/>
          </p:cNvSpPr>
          <p:nvPr>
            <p:ph type="sldNum" sz="quarter" idx="5"/>
          </p:nvPr>
        </p:nvSpPr>
        <p:spPr/>
        <p:txBody>
          <a:bodyPr/>
          <a:lstStyle/>
          <a:p>
            <a:fld id="{737D205A-A210-4D70-A5A7-4AE9F5805460}" type="slidenum">
              <a:rPr lang="en-US" smtClean="0"/>
              <a:t>1</a:t>
            </a:fld>
            <a:endParaRPr lang="en-US"/>
          </a:p>
        </p:txBody>
      </p:sp>
    </p:spTree>
    <p:extLst>
      <p:ext uri="{BB962C8B-B14F-4D97-AF65-F5344CB8AC3E}">
        <p14:creationId xmlns:p14="http://schemas.microsoft.com/office/powerpoint/2010/main" val="335126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Distraction is not only chosen more often when emotional intensity is high, </a:t>
            </a:r>
          </a:p>
          <a:p>
            <a:endParaRPr lang="en-US" dirty="0"/>
          </a:p>
          <a:p>
            <a:r>
              <a:rPr lang="en-US" dirty="0"/>
              <a:t>but also tends to be more effective at reducing or downregulating high-intensity negative emotions than reappraisal is.</a:t>
            </a:r>
          </a:p>
          <a:p>
            <a:endParaRPr lang="en-US" dirty="0"/>
          </a:p>
          <a:p>
            <a:r>
              <a:rPr lang="en-US" dirty="0"/>
              <a:t>This suggests, for example, that if you’re feeling very bad at the loss of loved one,</a:t>
            </a:r>
            <a:br>
              <a:rPr lang="en-US" dirty="0"/>
            </a:br>
            <a:br>
              <a:rPr lang="en-US" dirty="0"/>
            </a:br>
            <a:r>
              <a:rPr lang="en-US" dirty="0"/>
              <a:t>focusing your attention on something else might be better at reducing those negative feelings</a:t>
            </a:r>
          </a:p>
          <a:p>
            <a:endParaRPr lang="en-US" dirty="0"/>
          </a:p>
          <a:p>
            <a:r>
              <a:rPr lang="en-US" dirty="0"/>
              <a:t>than trying to change the meaning of or how you interpret the loss. </a:t>
            </a:r>
          </a:p>
        </p:txBody>
      </p:sp>
      <p:sp>
        <p:nvSpPr>
          <p:cNvPr id="4" name="Slide Number Placeholder 3"/>
          <p:cNvSpPr>
            <a:spLocks noGrp="1"/>
          </p:cNvSpPr>
          <p:nvPr>
            <p:ph type="sldNum" sz="quarter" idx="5"/>
          </p:nvPr>
        </p:nvSpPr>
        <p:spPr/>
        <p:txBody>
          <a:bodyPr/>
          <a:lstStyle/>
          <a:p>
            <a:fld id="{737D205A-A210-4D70-A5A7-4AE9F5805460}" type="slidenum">
              <a:rPr lang="en-US" smtClean="0"/>
              <a:t>10</a:t>
            </a:fld>
            <a:endParaRPr lang="en-US"/>
          </a:p>
        </p:txBody>
      </p:sp>
    </p:spTree>
    <p:extLst>
      <p:ext uri="{BB962C8B-B14F-4D97-AF65-F5344CB8AC3E}">
        <p14:creationId xmlns:p14="http://schemas.microsoft.com/office/powerpoint/2010/main" val="68185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strategy strengths matter because </a:t>
            </a:r>
            <a:r>
              <a:rPr lang="en-US" b="0" i="0" dirty="0">
                <a:solidFill>
                  <a:srgbClr val="202124"/>
                </a:solidFill>
                <a:effectLst/>
                <a:highlight>
                  <a:srgbClr val="FFFFFF"/>
                </a:highlight>
                <a:latin typeface="Roboto" panose="02000000000000000000" pitchFamily="2" charset="0"/>
              </a:rPr>
              <a:t>failed self-regulation not only means you didn’t meet your goal, </a:t>
            </a:r>
          </a:p>
          <a:p>
            <a:endParaRPr lang="en-US" b="0" i="0" dirty="0">
              <a:solidFill>
                <a:srgbClr val="202124"/>
              </a:solidFill>
              <a:effectLst/>
              <a:highlight>
                <a:srgbClr val="FFFFFF"/>
              </a:highlight>
              <a:latin typeface="Roboto" panose="02000000000000000000" pitchFamily="2" charset="0"/>
            </a:endParaRPr>
          </a:p>
          <a:p>
            <a:r>
              <a:rPr lang="en-US" b="0" i="0" dirty="0">
                <a:solidFill>
                  <a:srgbClr val="202124"/>
                </a:solidFill>
                <a:effectLst/>
                <a:highlight>
                  <a:srgbClr val="FFFFFF"/>
                </a:highlight>
                <a:latin typeface="Roboto" panose="02000000000000000000" pitchFamily="2" charset="0"/>
              </a:rPr>
              <a:t>but it can also have rebound effects, leaving you feeling worse than you had in the first place.</a:t>
            </a:r>
          </a:p>
          <a:p>
            <a:endParaRPr lang="en-US" b="0" i="0" dirty="0">
              <a:solidFill>
                <a:srgbClr val="202124"/>
              </a:solidFill>
              <a:effectLst/>
              <a:highlight>
                <a:srgbClr val="FFFFFF"/>
              </a:highlight>
              <a:latin typeface="Roboto" panose="02000000000000000000" pitchFamily="2" charset="0"/>
            </a:endParaRPr>
          </a:p>
          <a:p>
            <a:r>
              <a:rPr lang="en-US" b="0" i="0" dirty="0">
                <a:solidFill>
                  <a:srgbClr val="202124"/>
                </a:solidFill>
                <a:effectLst/>
                <a:highlight>
                  <a:srgbClr val="FFFFFF"/>
                </a:highlight>
                <a:latin typeface="Roboto" panose="02000000000000000000" pitchFamily="2" charset="0"/>
              </a:rPr>
              <a:t>If the emotion that we are trying regulate is simply mild disappointment that the subway is running late …</a:t>
            </a:r>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11</a:t>
            </a:fld>
            <a:endParaRPr lang="en-US"/>
          </a:p>
        </p:txBody>
      </p:sp>
    </p:spTree>
    <p:extLst>
      <p:ext uri="{BB962C8B-B14F-4D97-AF65-F5344CB8AC3E}">
        <p14:creationId xmlns:p14="http://schemas.microsoft.com/office/powerpoint/2010/main" val="684286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highlight>
                  <a:srgbClr val="FFFFFF"/>
                </a:highlight>
                <a:latin typeface="Roboto" panose="02000000000000000000" pitchFamily="2" charset="0"/>
              </a:rPr>
              <a:t>… it might not matter very much if we fail to regulate in the long run …</a:t>
            </a:r>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12</a:t>
            </a:fld>
            <a:endParaRPr lang="en-US"/>
          </a:p>
        </p:txBody>
      </p:sp>
    </p:spTree>
    <p:extLst>
      <p:ext uri="{BB962C8B-B14F-4D97-AF65-F5344CB8AC3E}">
        <p14:creationId xmlns:p14="http://schemas.microsoft.com/office/powerpoint/2010/main" val="523689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highlight>
                  <a:srgbClr val="FFFFFF"/>
                </a:highlight>
                <a:latin typeface="Roboto" panose="02000000000000000000" pitchFamily="2" charset="0"/>
              </a:rPr>
              <a:t>… but how we keep our cool can be much more important in highly stressful, very intense situations; perhaps if we feel threatened or unsafe.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4"/>
              </a:solidFill>
              <a:effectLst/>
              <a:highlight>
                <a:srgbClr val="FFFFFF"/>
              </a:highligh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highlight>
                  <a:srgbClr val="FFFFFF"/>
                </a:highlight>
                <a:latin typeface="Roboto" panose="02000000000000000000" pitchFamily="2" charset="0"/>
              </a:rPr>
              <a:t>But there’s a gap in the research here. </a:t>
            </a:r>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13</a:t>
            </a:fld>
            <a:endParaRPr lang="en-US"/>
          </a:p>
        </p:txBody>
      </p:sp>
    </p:spTree>
    <p:extLst>
      <p:ext uri="{BB962C8B-B14F-4D97-AF65-F5344CB8AC3E}">
        <p14:creationId xmlns:p14="http://schemas.microsoft.com/office/powerpoint/2010/main" val="490333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highlight>
                  <a:srgbClr val="FFFFFF"/>
                </a:highlight>
                <a:latin typeface="Roboto" panose="02000000000000000000" pitchFamily="2" charset="0"/>
              </a:rPr>
              <a:t>The stimulus response paradigm prioritizes internal validity,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4"/>
              </a:solidFill>
              <a:effectLst/>
              <a:highlight>
                <a:srgbClr val="FFFFFF"/>
              </a:highligh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highlight>
                  <a:srgbClr val="FFFFFF"/>
                </a:highlight>
                <a:latin typeface="Roboto" panose="02000000000000000000" pitchFamily="2" charset="0"/>
              </a:rPr>
              <a:t>so the extent to which those relationships translate to more complicated life events is unclear. </a:t>
            </a:r>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14</a:t>
            </a:fld>
            <a:endParaRPr lang="en-US"/>
          </a:p>
        </p:txBody>
      </p:sp>
    </p:spTree>
    <p:extLst>
      <p:ext uri="{BB962C8B-B14F-4D97-AF65-F5344CB8AC3E}">
        <p14:creationId xmlns:p14="http://schemas.microsoft.com/office/powerpoint/2010/main" val="1225390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one, the events in our lives when self-regulation can really matter can be intense and aversive to a degree that stimulus response paradigms often fall short of.</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15</a:t>
            </a:fld>
            <a:endParaRPr lang="en-US"/>
          </a:p>
        </p:txBody>
      </p:sp>
    </p:spTree>
    <p:extLst>
      <p:ext uri="{BB962C8B-B14F-4D97-AF65-F5344CB8AC3E}">
        <p14:creationId xmlns:p14="http://schemas.microsoft.com/office/powerpoint/2010/main" val="4190858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in our lives can also be unpredictable, making it difficult to prepare an appropriate response. </a:t>
            </a:r>
          </a:p>
          <a:p>
            <a:endParaRPr lang="en-US" dirty="0"/>
          </a:p>
          <a:p>
            <a:r>
              <a:rPr lang="en-US" dirty="0"/>
              <a:t>We don’t often get training or explicitly prompted to self-regulate.</a:t>
            </a:r>
          </a:p>
        </p:txBody>
      </p:sp>
      <p:sp>
        <p:nvSpPr>
          <p:cNvPr id="4" name="Slide Number Placeholder 3"/>
          <p:cNvSpPr>
            <a:spLocks noGrp="1"/>
          </p:cNvSpPr>
          <p:nvPr>
            <p:ph type="sldNum" sz="quarter" idx="5"/>
          </p:nvPr>
        </p:nvSpPr>
        <p:spPr/>
        <p:txBody>
          <a:bodyPr/>
          <a:lstStyle/>
          <a:p>
            <a:fld id="{737D205A-A210-4D70-A5A7-4AE9F5805460}" type="slidenum">
              <a:rPr lang="en-US" smtClean="0"/>
              <a:t>16</a:t>
            </a:fld>
            <a:endParaRPr lang="en-US"/>
          </a:p>
        </p:txBody>
      </p:sp>
    </p:spTree>
    <p:extLst>
      <p:ext uri="{BB962C8B-B14F-4D97-AF65-F5344CB8AC3E}">
        <p14:creationId xmlns:p14="http://schemas.microsoft.com/office/powerpoint/2010/main" val="2193965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events we care about also unfold over longer time courses than we often can allow within our studies</a:t>
            </a:r>
          </a:p>
        </p:txBody>
      </p:sp>
      <p:sp>
        <p:nvSpPr>
          <p:cNvPr id="4" name="Slide Number Placeholder 3"/>
          <p:cNvSpPr>
            <a:spLocks noGrp="1"/>
          </p:cNvSpPr>
          <p:nvPr>
            <p:ph type="sldNum" sz="quarter" idx="5"/>
          </p:nvPr>
        </p:nvSpPr>
        <p:spPr/>
        <p:txBody>
          <a:bodyPr/>
          <a:lstStyle/>
          <a:p>
            <a:fld id="{737D205A-A210-4D70-A5A7-4AE9F5805460}" type="slidenum">
              <a:rPr lang="en-US" smtClean="0"/>
              <a:t>17</a:t>
            </a:fld>
            <a:endParaRPr lang="en-US"/>
          </a:p>
        </p:txBody>
      </p:sp>
    </p:spTree>
    <p:extLst>
      <p:ext uri="{BB962C8B-B14F-4D97-AF65-F5344CB8AC3E}">
        <p14:creationId xmlns:p14="http://schemas.microsoft.com/office/powerpoint/2010/main" val="1098173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events and our response to those events can be really complex. </a:t>
            </a:r>
          </a:p>
          <a:p>
            <a:endParaRPr lang="en-US" dirty="0"/>
          </a:p>
          <a:p>
            <a:r>
              <a:rPr lang="en-US" dirty="0"/>
              <a:t>Events can be compounded. Sensations may be multimodal. </a:t>
            </a:r>
          </a:p>
          <a:p>
            <a:endParaRPr lang="en-US" dirty="0"/>
          </a:p>
          <a:p>
            <a:r>
              <a:rPr lang="en-US" dirty="0"/>
              <a:t>Binary choices may not adequately represent natural self-regulation tendencies.</a:t>
            </a:r>
          </a:p>
        </p:txBody>
      </p:sp>
      <p:sp>
        <p:nvSpPr>
          <p:cNvPr id="4" name="Slide Number Placeholder 3"/>
          <p:cNvSpPr>
            <a:spLocks noGrp="1"/>
          </p:cNvSpPr>
          <p:nvPr>
            <p:ph type="sldNum" sz="quarter" idx="5"/>
          </p:nvPr>
        </p:nvSpPr>
        <p:spPr/>
        <p:txBody>
          <a:bodyPr/>
          <a:lstStyle/>
          <a:p>
            <a:fld id="{737D205A-A210-4D70-A5A7-4AE9F5805460}" type="slidenum">
              <a:rPr lang="en-US" smtClean="0"/>
              <a:t>18</a:t>
            </a:fld>
            <a:endParaRPr lang="en-US"/>
          </a:p>
        </p:txBody>
      </p:sp>
    </p:spTree>
    <p:extLst>
      <p:ext uri="{BB962C8B-B14F-4D97-AF65-F5344CB8AC3E}">
        <p14:creationId xmlns:p14="http://schemas.microsoft.com/office/powerpoint/2010/main" val="20986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Ecological momentary assessment approaches address some of these concerns, </a:t>
            </a:r>
          </a:p>
          <a:p>
            <a:endParaRPr lang="en-US" dirty="0"/>
          </a:p>
          <a:p>
            <a:r>
              <a:rPr lang="en-US" dirty="0"/>
              <a:t>but many still train participants in self-regulation, encourage subjects to focus on emotion regulation, </a:t>
            </a:r>
          </a:p>
          <a:p>
            <a:endParaRPr lang="en-US" dirty="0"/>
          </a:p>
          <a:p>
            <a:r>
              <a:rPr lang="en-US" dirty="0"/>
              <a:t>and often have difficulty consistently capturing emotion regulation during these high-stress events.</a:t>
            </a:r>
          </a:p>
        </p:txBody>
      </p:sp>
      <p:sp>
        <p:nvSpPr>
          <p:cNvPr id="4" name="Slide Number Placeholder 3"/>
          <p:cNvSpPr>
            <a:spLocks noGrp="1"/>
          </p:cNvSpPr>
          <p:nvPr>
            <p:ph type="sldNum" sz="quarter" idx="5"/>
          </p:nvPr>
        </p:nvSpPr>
        <p:spPr/>
        <p:txBody>
          <a:bodyPr/>
          <a:lstStyle/>
          <a:p>
            <a:fld id="{737D205A-A210-4D70-A5A7-4AE9F5805460}" type="slidenum">
              <a:rPr lang="en-US" smtClean="0"/>
              <a:t>19</a:t>
            </a:fld>
            <a:endParaRPr lang="en-US"/>
          </a:p>
        </p:txBody>
      </p:sp>
    </p:spTree>
    <p:extLst>
      <p:ext uri="{BB962C8B-B14F-4D97-AF65-F5344CB8AC3E}">
        <p14:creationId xmlns:p14="http://schemas.microsoft.com/office/powerpoint/2010/main" val="1255114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Billy </a:t>
            </a:r>
            <a:r>
              <a:rPr lang="en-US" baseline="0" dirty="0"/>
              <a:t>had put this presentation together but could not make it to APS to present it.</a:t>
            </a:r>
          </a:p>
          <a:p>
            <a:endParaRPr lang="en-US" baseline="0" dirty="0"/>
          </a:p>
          <a:p>
            <a:r>
              <a:rPr lang="en-US" baseline="0" dirty="0"/>
              <a:t>However, he wanted to make sure I said that if you have any questions as I’m going through this</a:t>
            </a:r>
          </a:p>
          <a:p>
            <a:endParaRPr lang="en-US" baseline="0" dirty="0"/>
          </a:p>
          <a:p>
            <a:r>
              <a:rPr lang="en-US" baseline="0" dirty="0"/>
              <a:t>please don’t hesitate to shoot him an email at the address you see on the screen there. </a:t>
            </a:r>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a:t>
            </a:fld>
            <a:endParaRPr lang="en-US"/>
          </a:p>
        </p:txBody>
      </p:sp>
    </p:spTree>
    <p:extLst>
      <p:ext uri="{BB962C8B-B14F-4D97-AF65-F5344CB8AC3E}">
        <p14:creationId xmlns:p14="http://schemas.microsoft.com/office/powerpoint/2010/main" val="860561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so what Billy and his research team wanted to do with this project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was examine self-regulation usage when subjects aren’t trained,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they aren’t constrained to two strategies,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researchers don’t prompt them to regulate,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they’re in l</a:t>
            </a:r>
            <a:r>
              <a:rPr lang="en-US" b="0" i="0" dirty="0">
                <a:solidFill>
                  <a:srgbClr val="202124"/>
                </a:solidFill>
                <a:effectLst/>
                <a:highlight>
                  <a:srgbClr val="FFFFFF"/>
                </a:highlight>
                <a:latin typeface="Roboto" panose="02000000000000000000" pitchFamily="2" charset="0"/>
              </a:rPr>
              <a:t>ess controlled but more stressful conditions than what had been done in the past.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4"/>
              </a:solidFill>
              <a:effectLst/>
              <a:highlight>
                <a:srgbClr val="FFFFFF"/>
              </a:highligh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737D205A-A210-4D70-A5A7-4AE9F5805460}" type="slidenum">
              <a:rPr lang="en-US" smtClean="0"/>
              <a:t>20</a:t>
            </a:fld>
            <a:endParaRPr lang="en-US"/>
          </a:p>
        </p:txBody>
      </p:sp>
    </p:spTree>
    <p:extLst>
      <p:ext uri="{BB962C8B-B14F-4D97-AF65-F5344CB8AC3E}">
        <p14:creationId xmlns:p14="http://schemas.microsoft.com/office/powerpoint/2010/main" val="1510939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202124"/>
                </a:solidFill>
                <a:effectLst/>
                <a:highlight>
                  <a:srgbClr val="FFFFFF"/>
                </a:highlight>
                <a:latin typeface="Roboto" panose="02000000000000000000" pitchFamily="2" charset="0"/>
              </a:rPr>
              <a:t>Given the strength of the relationship between intensity and regulation strategy choice in controlled settings, </a:t>
            </a:r>
          </a:p>
          <a:p>
            <a:pPr algn="just"/>
            <a:endParaRPr lang="en-US" b="0" i="0" dirty="0">
              <a:solidFill>
                <a:srgbClr val="202124"/>
              </a:solidFill>
              <a:effectLst/>
              <a:highlight>
                <a:srgbClr val="FFFFFF"/>
              </a:highlight>
              <a:latin typeface="Roboto" panose="02000000000000000000" pitchFamily="2" charset="0"/>
            </a:endParaRPr>
          </a:p>
          <a:p>
            <a:pPr algn="just"/>
            <a:r>
              <a:rPr lang="en-US" b="0" i="0" dirty="0">
                <a:solidFill>
                  <a:srgbClr val="202124"/>
                </a:solidFill>
                <a:effectLst/>
                <a:highlight>
                  <a:srgbClr val="FFFFFF"/>
                </a:highlight>
                <a:latin typeface="Roboto" panose="02000000000000000000" pitchFamily="2" charset="0"/>
              </a:rPr>
              <a:t>their working hypothesis was that affective intensity should positively predict the use of distraction over reappraisal. </a:t>
            </a:r>
          </a:p>
          <a:p>
            <a:pPr algn="just"/>
            <a:endParaRPr lang="en-US" b="0" i="0" dirty="0">
              <a:solidFill>
                <a:srgbClr val="202124"/>
              </a:solidFill>
              <a:effectLst/>
              <a:highlight>
                <a:srgbClr val="FFFFFF"/>
              </a:highlight>
              <a:latin typeface="Roboto" panose="02000000000000000000" pitchFamily="2" charset="0"/>
            </a:endParaRPr>
          </a:p>
          <a:p>
            <a:pPr algn="just"/>
            <a:r>
              <a:rPr lang="en-US" b="0" i="0" dirty="0">
                <a:solidFill>
                  <a:srgbClr val="202124"/>
                </a:solidFill>
                <a:effectLst/>
                <a:highlight>
                  <a:srgbClr val="FFFFFF"/>
                </a:highlight>
                <a:latin typeface="Roboto" panose="02000000000000000000" pitchFamily="2" charset="0"/>
              </a:rPr>
              <a:t>However, that’s not quite what Billy and his research team found.</a:t>
            </a:r>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21</a:t>
            </a:fld>
            <a:endParaRPr lang="en-US"/>
          </a:p>
        </p:txBody>
      </p:sp>
    </p:spTree>
    <p:extLst>
      <p:ext uri="{BB962C8B-B14F-4D97-AF65-F5344CB8AC3E}">
        <p14:creationId xmlns:p14="http://schemas.microsoft.com/office/powerpoint/2010/main" val="2674772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initially tested this hypothesis by running two experiments at a highly-regarded haunted house in Philadelphia called Eastern State Penitentiary. </a:t>
            </a:r>
          </a:p>
          <a:p>
            <a:endParaRPr lang="en-US" dirty="0"/>
          </a:p>
          <a:p>
            <a:r>
              <a:rPr lang="en-US" dirty="0"/>
              <a:t>Haunted house experiences have been recently used by other researchers for similarly affective questions because they possess many of those previously mentioned features. </a:t>
            </a:r>
          </a:p>
        </p:txBody>
      </p:sp>
      <p:sp>
        <p:nvSpPr>
          <p:cNvPr id="4" name="Slide Number Placeholder 3"/>
          <p:cNvSpPr>
            <a:spLocks noGrp="1"/>
          </p:cNvSpPr>
          <p:nvPr>
            <p:ph type="sldNum" sz="quarter" idx="5"/>
          </p:nvPr>
        </p:nvSpPr>
        <p:spPr/>
        <p:txBody>
          <a:bodyPr/>
          <a:lstStyle/>
          <a:p>
            <a:fld id="{2BCD780D-AFF0-4875-B9AC-BABCE7BE7712}" type="slidenum">
              <a:rPr lang="en-US" smtClean="0"/>
              <a:t>22</a:t>
            </a:fld>
            <a:endParaRPr lang="en-US"/>
          </a:p>
        </p:txBody>
      </p:sp>
    </p:spTree>
    <p:extLst>
      <p:ext uri="{BB962C8B-B14F-4D97-AF65-F5344CB8AC3E}">
        <p14:creationId xmlns:p14="http://schemas.microsoft.com/office/powerpoint/2010/main" val="695312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They can also feel dangerous and chaotic while still being safe and controlled.</a:t>
            </a: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263986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dirty="0"/>
              <a:t>Participants can have a relatively naturalistic experience with limited researcher intervention or direction</a:t>
            </a:r>
            <a:endParaRPr dirty="0"/>
          </a:p>
        </p:txBody>
      </p:sp>
    </p:spTree>
    <p:extLst>
      <p:ext uri="{BB962C8B-B14F-4D97-AF65-F5344CB8AC3E}">
        <p14:creationId xmlns:p14="http://schemas.microsoft.com/office/powerpoint/2010/main" val="128106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Participants witness very consistent performances from highly trained actors, and this was guaranteed through coordination with the haunted house as they let these participants go through the haunted house before any other patrons. </a:t>
            </a:r>
          </a:p>
        </p:txBody>
      </p:sp>
    </p:spTree>
    <p:extLst>
      <p:ext uri="{BB962C8B-B14F-4D97-AF65-F5344CB8AC3E}">
        <p14:creationId xmlns:p14="http://schemas.microsoft.com/office/powerpoint/2010/main" val="3470694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Lastly, the themed sections offered a wide variety of stimuli to elicit varied emotions.</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Despite these strengths, a common concern is that haunted houses are often designed to be entertainment, so subjects might be experiencing amusement and not regulating.</a:t>
            </a:r>
          </a:p>
        </p:txBody>
      </p:sp>
    </p:spTree>
    <p:extLst>
      <p:ext uri="{BB962C8B-B14F-4D97-AF65-F5344CB8AC3E}">
        <p14:creationId xmlns:p14="http://schemas.microsoft.com/office/powerpoint/2010/main" val="3077637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Billy and his colleagues found that self-reported Haunted house enjoyment negatively predicted with how frequently subjects regulated their emotions …</a:t>
            </a:r>
          </a:p>
        </p:txBody>
      </p:sp>
      <p:sp>
        <p:nvSpPr>
          <p:cNvPr id="4" name="Slide Number Placeholder 3"/>
          <p:cNvSpPr>
            <a:spLocks noGrp="1"/>
          </p:cNvSpPr>
          <p:nvPr>
            <p:ph type="sldNum" sz="quarter" idx="5"/>
          </p:nvPr>
        </p:nvSpPr>
        <p:spPr/>
        <p:txBody>
          <a:bodyPr/>
          <a:lstStyle/>
          <a:p>
            <a:fld id="{737D205A-A210-4D70-A5A7-4AE9F5805460}" type="slidenum">
              <a:rPr lang="en-US" smtClean="0"/>
              <a:t>27</a:t>
            </a:fld>
            <a:endParaRPr lang="en-US"/>
          </a:p>
        </p:txBody>
      </p:sp>
    </p:spTree>
    <p:extLst>
      <p:ext uri="{BB962C8B-B14F-4D97-AF65-F5344CB8AC3E}">
        <p14:creationId xmlns:p14="http://schemas.microsoft.com/office/powerpoint/2010/main" val="809547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that individuals who were more easily startled reported self-regulating more frequently while in the haunted house, too.</a:t>
            </a:r>
          </a:p>
          <a:p>
            <a:endParaRPr lang="en-US" dirty="0"/>
          </a:p>
          <a:p>
            <a:r>
              <a:rPr lang="en-US" dirty="0"/>
              <a:t>So subjects who we might expect to need to self-regulate in this setting were self-regulating as expected without any prompts to do so.  </a:t>
            </a:r>
          </a:p>
        </p:txBody>
      </p:sp>
      <p:sp>
        <p:nvSpPr>
          <p:cNvPr id="4" name="Slide Number Placeholder 3"/>
          <p:cNvSpPr>
            <a:spLocks noGrp="1"/>
          </p:cNvSpPr>
          <p:nvPr>
            <p:ph type="sldNum" sz="quarter" idx="5"/>
          </p:nvPr>
        </p:nvSpPr>
        <p:spPr/>
        <p:txBody>
          <a:bodyPr/>
          <a:lstStyle/>
          <a:p>
            <a:fld id="{737D205A-A210-4D70-A5A7-4AE9F5805460}" type="slidenum">
              <a:rPr lang="en-US" smtClean="0"/>
              <a:t>28</a:t>
            </a:fld>
            <a:endParaRPr lang="en-US"/>
          </a:p>
        </p:txBody>
      </p:sp>
    </p:spTree>
    <p:extLst>
      <p:ext uri="{BB962C8B-B14F-4D97-AF65-F5344CB8AC3E}">
        <p14:creationId xmlns:p14="http://schemas.microsoft.com/office/powerpoint/2010/main" val="2477821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as state anxiety increased subjects reported putting more effort towards trying to self-regulate …</a:t>
            </a:r>
          </a:p>
        </p:txBody>
      </p:sp>
      <p:sp>
        <p:nvSpPr>
          <p:cNvPr id="4" name="Slide Number Placeholder 3"/>
          <p:cNvSpPr>
            <a:spLocks noGrp="1"/>
          </p:cNvSpPr>
          <p:nvPr>
            <p:ph type="sldNum" sz="quarter" idx="5"/>
          </p:nvPr>
        </p:nvSpPr>
        <p:spPr/>
        <p:txBody>
          <a:bodyPr/>
          <a:lstStyle/>
          <a:p>
            <a:fld id="{737D205A-A210-4D70-A5A7-4AE9F5805460}" type="slidenum">
              <a:rPr lang="en-US" smtClean="0"/>
              <a:t>29</a:t>
            </a:fld>
            <a:endParaRPr lang="en-US"/>
          </a:p>
        </p:txBody>
      </p:sp>
    </p:spTree>
    <p:extLst>
      <p:ext uri="{BB962C8B-B14F-4D97-AF65-F5344CB8AC3E}">
        <p14:creationId xmlns:p14="http://schemas.microsoft.com/office/powerpoint/2010/main" val="1472120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broad motivations for this project was the difference in what we can consider [CLICK] theory,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what we measure in ideal, controlled conditions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and practice, or what we observe in dynamic, complicated daily life.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the time, when we study emotions and emotion regulation, </a:t>
            </a:r>
          </a:p>
        </p:txBody>
      </p:sp>
      <p:sp>
        <p:nvSpPr>
          <p:cNvPr id="4" name="Slide Number Placeholder 3"/>
          <p:cNvSpPr>
            <a:spLocks noGrp="1"/>
          </p:cNvSpPr>
          <p:nvPr>
            <p:ph type="sldNum" sz="quarter" idx="5"/>
          </p:nvPr>
        </p:nvSpPr>
        <p:spPr/>
        <p:txBody>
          <a:bodyPr/>
          <a:lstStyle/>
          <a:p>
            <a:fld id="{737D205A-A210-4D70-A5A7-4AE9F5805460}" type="slidenum">
              <a:rPr lang="en-US" smtClean="0"/>
              <a:t>3</a:t>
            </a:fld>
            <a:endParaRPr lang="en-US"/>
          </a:p>
        </p:txBody>
      </p:sp>
    </p:spTree>
    <p:extLst>
      <p:ext uri="{BB962C8B-B14F-4D97-AF65-F5344CB8AC3E}">
        <p14:creationId xmlns:p14="http://schemas.microsoft.com/office/powerpoint/2010/main" val="860561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participants also increased their regulation efforts as the affective intensity that they reported increased as well.  </a:t>
            </a:r>
          </a:p>
          <a:p>
            <a:endParaRPr lang="en-US" dirty="0"/>
          </a:p>
          <a:p>
            <a:r>
              <a:rPr lang="en-US" dirty="0"/>
              <a:t>And so all of these findings together did seem to suggest that self-regulation is following some predictable patterns in this setting.</a:t>
            </a:r>
          </a:p>
        </p:txBody>
      </p:sp>
      <p:sp>
        <p:nvSpPr>
          <p:cNvPr id="4" name="Slide Number Placeholder 3"/>
          <p:cNvSpPr>
            <a:spLocks noGrp="1"/>
          </p:cNvSpPr>
          <p:nvPr>
            <p:ph type="sldNum" sz="quarter" idx="5"/>
          </p:nvPr>
        </p:nvSpPr>
        <p:spPr/>
        <p:txBody>
          <a:bodyPr/>
          <a:lstStyle/>
          <a:p>
            <a:fld id="{737D205A-A210-4D70-A5A7-4AE9F5805460}" type="slidenum">
              <a:rPr lang="en-US" smtClean="0"/>
              <a:t>30</a:t>
            </a:fld>
            <a:endParaRPr lang="en-US"/>
          </a:p>
        </p:txBody>
      </p:sp>
    </p:spTree>
    <p:extLst>
      <p:ext uri="{BB962C8B-B14F-4D97-AF65-F5344CB8AC3E}">
        <p14:creationId xmlns:p14="http://schemas.microsoft.com/office/powerpoint/2010/main" val="1649177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setup the experiments, subjects traversed the 45 minute haunted house experience in small groups accompanied by a research assistant.</a:t>
            </a:r>
          </a:p>
          <a:p>
            <a:endParaRPr lang="en-US" dirty="0"/>
          </a:p>
          <a:p>
            <a:r>
              <a:rPr lang="en-US" dirty="0"/>
              <a:t>Subjects were instructed to not touch one another, to stay in a single file line, to not discuss their experience until after reporting </a:t>
            </a:r>
          </a:p>
          <a:p>
            <a:endParaRPr lang="en-US" dirty="0"/>
          </a:p>
          <a:p>
            <a:r>
              <a:rPr lang="en-US" dirty="0"/>
              <a:t>but to otherwise experience the haunted house as they naturally would. </a:t>
            </a:r>
          </a:p>
          <a:p>
            <a:endParaRPr lang="en-US" dirty="0"/>
          </a:p>
          <a:p>
            <a:r>
              <a:rPr lang="en-US" dirty="0"/>
              <a:t>They were not told that this was an emotion regulation study and were not trained to use any strategies.</a:t>
            </a:r>
          </a:p>
          <a:p>
            <a:endParaRPr lang="en-US" dirty="0"/>
          </a:p>
          <a:p>
            <a:r>
              <a:rPr lang="en-US" dirty="0"/>
              <a:t>Instead, after completing the haunted house, each participant self-identified events from within the haunted house that were most emotionally salient to them.</a:t>
            </a:r>
          </a:p>
          <a:p>
            <a:endParaRPr lang="en-US" dirty="0"/>
          </a:p>
          <a:p>
            <a:r>
              <a:rPr lang="en-US" dirty="0"/>
              <a:t>They then reported which emotions they felt, how intense those emotions were, and how they attempted to self-regulate, if at all, in their own words. </a:t>
            </a:r>
          </a:p>
          <a:p>
            <a:endParaRPr lang="en-US" dirty="0"/>
          </a:p>
          <a:p>
            <a:r>
              <a:rPr lang="en-US" dirty="0"/>
              <a:t>The regulation descriptions were reviewed by hypothesis blind independent raters trained using landmark literature from the emotion regulation field. </a:t>
            </a:r>
          </a:p>
          <a:p>
            <a:endParaRPr lang="en-US" dirty="0"/>
          </a:p>
          <a:p>
            <a:r>
              <a:rPr lang="en-US" dirty="0"/>
              <a:t>Events could be classified as containing reappraisal, distraction, both strategies, or neither and both sets of raters demonstrated strong agreement in their classifications.  </a:t>
            </a:r>
          </a:p>
          <a:p>
            <a:endParaRPr lang="en-US" dirty="0"/>
          </a:p>
          <a:p>
            <a:r>
              <a:rPr lang="en-US" dirty="0"/>
              <a:t>There were a few minor differences between study 1 and 2, which are noted here. </a:t>
            </a:r>
          </a:p>
        </p:txBody>
      </p:sp>
      <p:sp>
        <p:nvSpPr>
          <p:cNvPr id="4" name="Slide Number Placeholder 3"/>
          <p:cNvSpPr>
            <a:spLocks noGrp="1"/>
          </p:cNvSpPr>
          <p:nvPr>
            <p:ph type="sldNum" sz="quarter" idx="5"/>
          </p:nvPr>
        </p:nvSpPr>
        <p:spPr/>
        <p:txBody>
          <a:bodyPr/>
          <a:lstStyle/>
          <a:p>
            <a:fld id="{737D205A-A210-4D70-A5A7-4AE9F5805460}" type="slidenum">
              <a:rPr lang="en-US" smtClean="0"/>
              <a:t>31</a:t>
            </a:fld>
            <a:endParaRPr lang="en-US"/>
          </a:p>
        </p:txBody>
      </p:sp>
    </p:spTree>
    <p:extLst>
      <p:ext uri="{BB962C8B-B14F-4D97-AF65-F5344CB8AC3E}">
        <p14:creationId xmlns:p14="http://schemas.microsoft.com/office/powerpoint/2010/main" val="3202423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here the analyses were relatively simple. </a:t>
            </a:r>
          </a:p>
          <a:p>
            <a:endParaRPr lang="en-US" dirty="0"/>
          </a:p>
          <a:p>
            <a:r>
              <a:rPr lang="en-US" dirty="0"/>
              <a:t>Using multi-level binary logistic regression, they examined the association between reported emotion intensity and strategy usage during every event in which either reappraisal or distraction was described. </a:t>
            </a:r>
          </a:p>
          <a:p>
            <a:endParaRPr lang="en-US" dirty="0"/>
          </a:p>
          <a:p>
            <a:r>
              <a:rPr lang="en-US" dirty="0"/>
              <a:t>So on our X axis, we have the self-reported emotional intensity of the event, which was captured on a 5-point </a:t>
            </a:r>
            <a:r>
              <a:rPr lang="en-US" dirty="0" err="1"/>
              <a:t>likert</a:t>
            </a:r>
            <a:r>
              <a:rPr lang="en-US" dirty="0"/>
              <a:t> scale.</a:t>
            </a:r>
          </a:p>
          <a:p>
            <a:endParaRPr lang="en-US" dirty="0"/>
          </a:p>
          <a:p>
            <a:r>
              <a:rPr lang="en-US" dirty="0"/>
              <a:t>And on our Y axis we have the probability that that event was regulated via distraction, with 1 representing a definitive use of distraction and 0 representing a definitive use of reappraisal. </a:t>
            </a:r>
          </a:p>
        </p:txBody>
      </p:sp>
      <p:sp>
        <p:nvSpPr>
          <p:cNvPr id="4" name="Slide Number Placeholder 3"/>
          <p:cNvSpPr>
            <a:spLocks noGrp="1"/>
          </p:cNvSpPr>
          <p:nvPr>
            <p:ph type="sldNum" sz="quarter" idx="10"/>
          </p:nvPr>
        </p:nvSpPr>
        <p:spPr/>
        <p:txBody>
          <a:bodyPr/>
          <a:lstStyle/>
          <a:p>
            <a:fld id="{737D205A-A210-4D70-A5A7-4AE9F5805460}" type="slidenum">
              <a:rPr lang="en-US" smtClean="0"/>
              <a:t>32</a:t>
            </a:fld>
            <a:endParaRPr lang="en-US"/>
          </a:p>
        </p:txBody>
      </p:sp>
    </p:spTree>
    <p:extLst>
      <p:ext uri="{BB962C8B-B14F-4D97-AF65-F5344CB8AC3E}">
        <p14:creationId xmlns:p14="http://schemas.microsoft.com/office/powerpoint/2010/main" val="13231836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studies failed to yield any significant association between intensity and strategy usage.</a:t>
            </a:r>
          </a:p>
          <a:p>
            <a:endParaRPr lang="en-US" dirty="0"/>
          </a:p>
          <a:p>
            <a:r>
              <a:rPr lang="en-US" dirty="0"/>
              <a:t>Visualized here, we can see the results for Study 2, which mirrors study 1 pretty closely. </a:t>
            </a:r>
          </a:p>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33</a:t>
            </a:fld>
            <a:endParaRPr lang="en-US"/>
          </a:p>
        </p:txBody>
      </p:sp>
    </p:spTree>
    <p:extLst>
      <p:ext uri="{BB962C8B-B14F-4D97-AF65-F5344CB8AC3E}">
        <p14:creationId xmlns:p14="http://schemas.microsoft.com/office/powerpoint/2010/main" val="71459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true even when adjusting for covariates including cognitive load, sex, and biases in choosing regulation strategies. </a:t>
            </a:r>
          </a:p>
          <a:p>
            <a:endParaRPr lang="en-US" dirty="0"/>
          </a:p>
          <a:p>
            <a:r>
              <a:rPr lang="en-US" dirty="0"/>
              <a:t>To try to be as generous as possible to the established hypothesis, they also took a multiverse approach…</a:t>
            </a:r>
          </a:p>
        </p:txBody>
      </p:sp>
      <p:sp>
        <p:nvSpPr>
          <p:cNvPr id="4" name="Slide Number Placeholder 3"/>
          <p:cNvSpPr>
            <a:spLocks noGrp="1"/>
          </p:cNvSpPr>
          <p:nvPr>
            <p:ph type="sldNum" sz="quarter" idx="10"/>
          </p:nvPr>
        </p:nvSpPr>
        <p:spPr/>
        <p:txBody>
          <a:bodyPr/>
          <a:lstStyle/>
          <a:p>
            <a:fld id="{737D205A-A210-4D70-A5A7-4AE9F5805460}" type="slidenum">
              <a:rPr lang="en-US" smtClean="0"/>
              <a:t>34</a:t>
            </a:fld>
            <a:endParaRPr lang="en-US"/>
          </a:p>
        </p:txBody>
      </p:sp>
    </p:spTree>
    <p:extLst>
      <p:ext uri="{BB962C8B-B14F-4D97-AF65-F5344CB8AC3E}">
        <p14:creationId xmlns:p14="http://schemas.microsoft.com/office/powerpoint/2010/main" val="1732617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the analysis multiple times while changing the inclusion criteria.</a:t>
            </a:r>
          </a:p>
          <a:p>
            <a:endParaRPr lang="en-US" dirty="0"/>
          </a:p>
          <a:p>
            <a:r>
              <a:rPr lang="en-US" dirty="0"/>
              <a:t>This included including and excluding observations featuring positive and negative emotions, strategies beyond distraction and reappraisal, and the time at which the data was collected.</a:t>
            </a:r>
          </a:p>
          <a:p>
            <a:r>
              <a:rPr lang="en-US" dirty="0"/>
              <a:t> </a:t>
            </a:r>
          </a:p>
          <a:p>
            <a:r>
              <a:rPr lang="en-US" dirty="0"/>
              <a:t>None of these changes produced a model in which intensity significantly predicted strategy usage after adjusting for multiple comparisons.</a:t>
            </a:r>
          </a:p>
          <a:p>
            <a:endParaRPr lang="en-US" dirty="0"/>
          </a:p>
          <a:p>
            <a:r>
              <a:rPr lang="en-US" dirty="0"/>
              <a:t>This is obviously quite a turn from expectations, but perhaps what is more interesting …</a:t>
            </a:r>
          </a:p>
        </p:txBody>
      </p:sp>
      <p:sp>
        <p:nvSpPr>
          <p:cNvPr id="4" name="Slide Number Placeholder 3"/>
          <p:cNvSpPr>
            <a:spLocks noGrp="1"/>
          </p:cNvSpPr>
          <p:nvPr>
            <p:ph type="sldNum" sz="quarter" idx="5"/>
          </p:nvPr>
        </p:nvSpPr>
        <p:spPr/>
        <p:txBody>
          <a:bodyPr/>
          <a:lstStyle/>
          <a:p>
            <a:fld id="{737D205A-A210-4D70-A5A7-4AE9F5805460}" type="slidenum">
              <a:rPr lang="en-US" smtClean="0"/>
              <a:t>35</a:t>
            </a:fld>
            <a:endParaRPr lang="en-US"/>
          </a:p>
        </p:txBody>
      </p:sp>
    </p:spTree>
    <p:extLst>
      <p:ext uri="{BB962C8B-B14F-4D97-AF65-F5344CB8AC3E}">
        <p14:creationId xmlns:p14="http://schemas.microsoft.com/office/powerpoint/2010/main" val="5328840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Is that they found that this deviation might be at least partially explained by how successful the two strategies were in this setting.</a:t>
            </a:r>
          </a:p>
          <a:p>
            <a:endParaRPr lang="en-US" dirty="0"/>
          </a:p>
          <a:p>
            <a:r>
              <a:rPr lang="en-US" dirty="0"/>
              <a:t>When subjects were asked to self-report how successful their strategy use was,</a:t>
            </a:r>
          </a:p>
          <a:p>
            <a:endParaRPr lang="en-US" dirty="0"/>
          </a:p>
          <a:p>
            <a:r>
              <a:rPr lang="en-US" dirty="0"/>
              <a:t>they found reappraisal matched the pattern established in previous studies fairly well, being more effective at lower intensities than higher intensities.</a:t>
            </a:r>
          </a:p>
          <a:p>
            <a:endParaRPr lang="en-US" dirty="0"/>
          </a:p>
          <a:p>
            <a:r>
              <a:rPr lang="en-US" dirty="0"/>
              <a:t>However, Distraction was markedly less successful at higher intensities,</a:t>
            </a:r>
          </a:p>
          <a:p>
            <a:endParaRPr lang="en-US" dirty="0"/>
          </a:p>
          <a:p>
            <a:r>
              <a:rPr lang="en-US" dirty="0"/>
              <a:t>which is significant because this is exactly when distraction should be more successful.</a:t>
            </a:r>
          </a:p>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36</a:t>
            </a:fld>
            <a:endParaRPr lang="en-US"/>
          </a:p>
        </p:txBody>
      </p:sp>
    </p:spTree>
    <p:extLst>
      <p:ext uri="{BB962C8B-B14F-4D97-AF65-F5344CB8AC3E}">
        <p14:creationId xmlns:p14="http://schemas.microsoft.com/office/powerpoint/2010/main" val="1074918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likely reflects the features or affordances of this situation. </a:t>
            </a:r>
          </a:p>
          <a:p>
            <a:endParaRPr lang="en-US" dirty="0"/>
          </a:p>
          <a:p>
            <a:r>
              <a:rPr lang="en-US" dirty="0"/>
              <a:t>Putting yourself in the shoes of the subjects, you could imagine it might be difficult to use distraction when so many loud, chaotic, and attention-grabbing things are fighting for your attention. </a:t>
            </a:r>
          </a:p>
          <a:p>
            <a:endParaRPr lang="en-US" dirty="0"/>
          </a:p>
          <a:p>
            <a:r>
              <a:rPr lang="en-US" dirty="0"/>
              <a:t>However, the authors contend that these features co-occur with high stress situations quite often …</a:t>
            </a:r>
          </a:p>
        </p:txBody>
      </p:sp>
      <p:sp>
        <p:nvSpPr>
          <p:cNvPr id="4" name="Slide Number Placeholder 3"/>
          <p:cNvSpPr>
            <a:spLocks noGrp="1"/>
          </p:cNvSpPr>
          <p:nvPr>
            <p:ph type="sldNum" sz="quarter" idx="10"/>
          </p:nvPr>
        </p:nvSpPr>
        <p:spPr/>
        <p:txBody>
          <a:bodyPr/>
          <a:lstStyle/>
          <a:p>
            <a:fld id="{737D205A-A210-4D70-A5A7-4AE9F5805460}" type="slidenum">
              <a:rPr lang="en-US" smtClean="0"/>
              <a:t>37</a:t>
            </a:fld>
            <a:endParaRPr lang="en-US"/>
          </a:p>
        </p:txBody>
      </p:sp>
    </p:spTree>
    <p:extLst>
      <p:ext uri="{BB962C8B-B14F-4D97-AF65-F5344CB8AC3E}">
        <p14:creationId xmlns:p14="http://schemas.microsoft.com/office/powerpoint/2010/main" val="7770838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thus this may represent a common experience of trying to self-regulate in these situations.</a:t>
            </a:r>
          </a:p>
          <a:p>
            <a:endParaRPr lang="en-US" dirty="0"/>
          </a:p>
          <a:p>
            <a:r>
              <a:rPr lang="en-US" dirty="0"/>
              <a:t>These findings suggest that environmental affordances could overshadow the effect of emotion intensity in situations with features that mirror this one, even though the effect size appears so large elsewhere. </a:t>
            </a:r>
          </a:p>
        </p:txBody>
      </p:sp>
      <p:sp>
        <p:nvSpPr>
          <p:cNvPr id="4" name="Slide Number Placeholder 3"/>
          <p:cNvSpPr>
            <a:spLocks noGrp="1"/>
          </p:cNvSpPr>
          <p:nvPr>
            <p:ph type="sldNum" sz="quarter" idx="10"/>
          </p:nvPr>
        </p:nvSpPr>
        <p:spPr/>
        <p:txBody>
          <a:bodyPr/>
          <a:lstStyle/>
          <a:p>
            <a:fld id="{737D205A-A210-4D70-A5A7-4AE9F5805460}" type="slidenum">
              <a:rPr lang="en-US" smtClean="0"/>
              <a:t>38</a:t>
            </a:fld>
            <a:endParaRPr lang="en-US"/>
          </a:p>
        </p:txBody>
      </p:sp>
    </p:spTree>
    <p:extLst>
      <p:ext uri="{BB962C8B-B14F-4D97-AF65-F5344CB8AC3E}">
        <p14:creationId xmlns:p14="http://schemas.microsoft.com/office/powerpoint/2010/main" val="2516942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explore this further, Billy and his team examined how people might self-regulate in response to similar content but presented when affordances likely more closely match lab studies. </a:t>
            </a:r>
          </a:p>
        </p:txBody>
      </p:sp>
      <p:sp>
        <p:nvSpPr>
          <p:cNvPr id="4" name="Slide Number Placeholder 3"/>
          <p:cNvSpPr>
            <a:spLocks noGrp="1"/>
          </p:cNvSpPr>
          <p:nvPr>
            <p:ph type="sldNum" sz="quarter" idx="10"/>
          </p:nvPr>
        </p:nvSpPr>
        <p:spPr/>
        <p:txBody>
          <a:bodyPr/>
          <a:lstStyle/>
          <a:p>
            <a:fld id="{737D205A-A210-4D70-A5A7-4AE9F5805460}" type="slidenum">
              <a:rPr lang="en-US" smtClean="0"/>
              <a:t>39</a:t>
            </a:fld>
            <a:endParaRPr lang="en-US"/>
          </a:p>
        </p:txBody>
      </p:sp>
    </p:spTree>
    <p:extLst>
      <p:ext uri="{BB962C8B-B14F-4D97-AF65-F5344CB8AC3E}">
        <p14:creationId xmlns:p14="http://schemas.microsoft.com/office/powerpoint/2010/main" val="51848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broad motivations for this project were differences in what we can consider [CLICK] theory,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what we measure in ideal, controlled conditions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and practice, or what we observe in dynamic, complicated daily life.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the time, when we study emotions and emotion regulation, </a:t>
            </a:r>
          </a:p>
        </p:txBody>
      </p:sp>
      <p:sp>
        <p:nvSpPr>
          <p:cNvPr id="4" name="Slide Number Placeholder 3"/>
          <p:cNvSpPr>
            <a:spLocks noGrp="1"/>
          </p:cNvSpPr>
          <p:nvPr>
            <p:ph type="sldNum" sz="quarter" idx="5"/>
          </p:nvPr>
        </p:nvSpPr>
        <p:spPr/>
        <p:txBody>
          <a:bodyPr/>
          <a:lstStyle/>
          <a:p>
            <a:fld id="{737D205A-A210-4D70-A5A7-4AE9F5805460}" type="slidenum">
              <a:rPr lang="en-US" smtClean="0"/>
              <a:t>4</a:t>
            </a:fld>
            <a:endParaRPr lang="en-US"/>
          </a:p>
        </p:txBody>
      </p:sp>
    </p:spTree>
    <p:extLst>
      <p:ext uri="{BB962C8B-B14F-4D97-AF65-F5344CB8AC3E}">
        <p14:creationId xmlns:p14="http://schemas.microsoft.com/office/powerpoint/2010/main" val="11443319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recruited 253 subjects online via prolific and mirrored many aspects of the first two studies, but in a more controlled setting. </a:t>
            </a:r>
          </a:p>
        </p:txBody>
      </p:sp>
      <p:sp>
        <p:nvSpPr>
          <p:cNvPr id="4" name="Slide Number Placeholder 3"/>
          <p:cNvSpPr>
            <a:spLocks noGrp="1"/>
          </p:cNvSpPr>
          <p:nvPr>
            <p:ph type="sldNum" sz="quarter" idx="5"/>
          </p:nvPr>
        </p:nvSpPr>
        <p:spPr/>
        <p:txBody>
          <a:bodyPr/>
          <a:lstStyle/>
          <a:p>
            <a:fld id="{737D205A-A210-4D70-A5A7-4AE9F5805460}" type="slidenum">
              <a:rPr lang="en-US" smtClean="0"/>
              <a:t>40</a:t>
            </a:fld>
            <a:endParaRPr lang="en-US"/>
          </a:p>
        </p:txBody>
      </p:sp>
    </p:spTree>
    <p:extLst>
      <p:ext uri="{BB962C8B-B14F-4D97-AF65-F5344CB8AC3E}">
        <p14:creationId xmlns:p14="http://schemas.microsoft.com/office/powerpoint/2010/main" val="763758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participants each watched four 2 minute video clips sourced from lesser known horror films.</a:t>
            </a:r>
          </a:p>
          <a:p>
            <a:endParaRPr lang="en-US" dirty="0"/>
          </a:p>
          <a:p>
            <a:r>
              <a:rPr lang="en-US" dirty="0"/>
              <a:t>These clips had been selected from a pool of videos which were evaluated by 50 independent raters.</a:t>
            </a:r>
          </a:p>
          <a:p>
            <a:endParaRPr lang="en-US" dirty="0"/>
          </a:p>
          <a:p>
            <a:r>
              <a:rPr lang="en-US" dirty="0"/>
              <a:t>The clips were selected because they were balanced in terms of valence and popularity but were rated as either high or low intensity by the raters.  </a:t>
            </a:r>
          </a:p>
          <a:p>
            <a:endParaRPr lang="en-US" dirty="0"/>
          </a:p>
          <a:p>
            <a:r>
              <a:rPr lang="en-US" dirty="0"/>
              <a:t>Subjects were instructed to complete the study in isolation and the task ensured other windows were not visible and the sound was audible throughout the experience.</a:t>
            </a:r>
          </a:p>
          <a:p>
            <a:endParaRPr lang="en-US" dirty="0"/>
          </a:p>
          <a:p>
            <a:r>
              <a:rPr lang="en-US" dirty="0"/>
              <a:t>Emotion regulation was again not explicitly referenced in recruitment for this study to avoid priming subjects.</a:t>
            </a:r>
          </a:p>
        </p:txBody>
      </p:sp>
      <p:sp>
        <p:nvSpPr>
          <p:cNvPr id="4" name="Slide Number Placeholder 3"/>
          <p:cNvSpPr>
            <a:spLocks noGrp="1"/>
          </p:cNvSpPr>
          <p:nvPr>
            <p:ph type="sldNum" sz="quarter" idx="5"/>
          </p:nvPr>
        </p:nvSpPr>
        <p:spPr/>
        <p:txBody>
          <a:bodyPr/>
          <a:lstStyle/>
          <a:p>
            <a:fld id="{737D205A-A210-4D70-A5A7-4AE9F5805460}" type="slidenum">
              <a:rPr lang="en-US" smtClean="0"/>
              <a:t>41</a:t>
            </a:fld>
            <a:endParaRPr lang="en-US"/>
          </a:p>
        </p:txBody>
      </p:sp>
    </p:spTree>
    <p:extLst>
      <p:ext uri="{BB962C8B-B14F-4D97-AF65-F5344CB8AC3E}">
        <p14:creationId xmlns:p14="http://schemas.microsoft.com/office/powerpoint/2010/main" val="23167160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and after each video, experienced negative affective intensity was assessed on a sliding 100 point scale. </a:t>
            </a:r>
          </a:p>
          <a:p>
            <a:endParaRPr lang="en-US" dirty="0"/>
          </a:p>
          <a:p>
            <a:r>
              <a:rPr lang="en-US" dirty="0"/>
              <a:t>After all videos were watched, subjects were assigned to either an experience or forecasting condition …</a:t>
            </a:r>
          </a:p>
        </p:txBody>
      </p:sp>
      <p:sp>
        <p:nvSpPr>
          <p:cNvPr id="4" name="Slide Number Placeholder 3"/>
          <p:cNvSpPr>
            <a:spLocks noGrp="1"/>
          </p:cNvSpPr>
          <p:nvPr>
            <p:ph type="sldNum" sz="quarter" idx="5"/>
          </p:nvPr>
        </p:nvSpPr>
        <p:spPr/>
        <p:txBody>
          <a:bodyPr/>
          <a:lstStyle/>
          <a:p>
            <a:fld id="{737D205A-A210-4D70-A5A7-4AE9F5805460}" type="slidenum">
              <a:rPr lang="en-US" smtClean="0"/>
              <a:t>42</a:t>
            </a:fld>
            <a:endParaRPr lang="en-US"/>
          </a:p>
        </p:txBody>
      </p:sp>
    </p:spTree>
    <p:extLst>
      <p:ext uri="{BB962C8B-B14F-4D97-AF65-F5344CB8AC3E}">
        <p14:creationId xmlns:p14="http://schemas.microsoft.com/office/powerpoint/2010/main" val="36004724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which they reported either how they used self-regulation during these videos </a:t>
            </a:r>
          </a:p>
          <a:p>
            <a:endParaRPr lang="en-US" dirty="0"/>
          </a:p>
          <a:p>
            <a:r>
              <a:rPr lang="en-US" dirty="0"/>
              <a:t>or how they predict someone would self-regulate while watching these videos. </a:t>
            </a:r>
          </a:p>
          <a:p>
            <a:endParaRPr lang="en-US" dirty="0"/>
          </a:p>
          <a:p>
            <a:r>
              <a:rPr lang="en-US" dirty="0"/>
              <a:t>Participants were provided definitions of the strategies and completed an exercise to ensure comprehension.</a:t>
            </a:r>
          </a:p>
          <a:p>
            <a:endParaRPr lang="en-US" dirty="0"/>
          </a:p>
          <a:p>
            <a:r>
              <a:rPr lang="en-US" dirty="0"/>
              <a:t>However, participants were given the option to not select either distraction or reappraisal to deviate from the forced-choice, binary nature of previous work.</a:t>
            </a:r>
          </a:p>
        </p:txBody>
      </p:sp>
      <p:sp>
        <p:nvSpPr>
          <p:cNvPr id="4" name="Slide Number Placeholder 3"/>
          <p:cNvSpPr>
            <a:spLocks noGrp="1"/>
          </p:cNvSpPr>
          <p:nvPr>
            <p:ph type="sldNum" sz="quarter" idx="5"/>
          </p:nvPr>
        </p:nvSpPr>
        <p:spPr/>
        <p:txBody>
          <a:bodyPr/>
          <a:lstStyle/>
          <a:p>
            <a:fld id="{737D205A-A210-4D70-A5A7-4AE9F5805460}" type="slidenum">
              <a:rPr lang="en-US" smtClean="0"/>
              <a:t>43</a:t>
            </a:fld>
            <a:endParaRPr lang="en-US"/>
          </a:p>
        </p:txBody>
      </p:sp>
    </p:spTree>
    <p:extLst>
      <p:ext uri="{BB962C8B-B14F-4D97-AF65-F5344CB8AC3E}">
        <p14:creationId xmlns:p14="http://schemas.microsoft.com/office/powerpoint/2010/main" val="19729040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researchers anticipated that forecasting, relative to actual usage, might look more similar to what we see in lab studies.</a:t>
            </a:r>
          </a:p>
          <a:p>
            <a:endParaRPr lang="en-US" dirty="0"/>
          </a:p>
          <a:p>
            <a:r>
              <a:rPr lang="en-US" dirty="0"/>
              <a:t>The rationale for this supposition is that what stimulus-response paradigms task participants to do could be considered simulating self-regulation usage rather than usage. </a:t>
            </a:r>
          </a:p>
          <a:p>
            <a:endParaRPr lang="en-US" dirty="0"/>
          </a:p>
          <a:p>
            <a:r>
              <a:rPr lang="en-US" dirty="0"/>
              <a:t>Again, we see intensity on the x axis and probability of regulating via distraction on the y axis</a:t>
            </a:r>
          </a:p>
        </p:txBody>
      </p:sp>
      <p:sp>
        <p:nvSpPr>
          <p:cNvPr id="4" name="Slide Number Placeholder 3"/>
          <p:cNvSpPr>
            <a:spLocks noGrp="1"/>
          </p:cNvSpPr>
          <p:nvPr>
            <p:ph type="sldNum" sz="quarter" idx="10"/>
          </p:nvPr>
        </p:nvSpPr>
        <p:spPr/>
        <p:txBody>
          <a:bodyPr/>
          <a:lstStyle/>
          <a:p>
            <a:fld id="{737D205A-A210-4D70-A5A7-4AE9F5805460}" type="slidenum">
              <a:rPr lang="en-US" smtClean="0"/>
              <a:t>44</a:t>
            </a:fld>
            <a:endParaRPr lang="en-US"/>
          </a:p>
        </p:txBody>
      </p:sp>
    </p:spTree>
    <p:extLst>
      <p:ext uri="{BB962C8B-B14F-4D97-AF65-F5344CB8AC3E}">
        <p14:creationId xmlns:p14="http://schemas.microsoft.com/office/powerpoint/2010/main" val="39006611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they found was that both conditions certainly mirrored previous studies, </a:t>
            </a:r>
          </a:p>
          <a:p>
            <a:endParaRPr lang="en-US" dirty="0"/>
          </a:p>
          <a:p>
            <a:r>
              <a:rPr lang="en-US" dirty="0"/>
              <a:t>with higher intensity experiences being more likely to be regulated via distraction.</a:t>
            </a:r>
          </a:p>
          <a:p>
            <a:endParaRPr lang="en-US" dirty="0"/>
          </a:p>
          <a:p>
            <a:r>
              <a:rPr lang="en-US" dirty="0"/>
              <a:t>However there is once again an interesting distinction between how individuals forecast or predict someone might regulate </a:t>
            </a:r>
          </a:p>
          <a:p>
            <a:endParaRPr lang="en-US" dirty="0"/>
          </a:p>
          <a:p>
            <a:r>
              <a:rPr lang="en-US" dirty="0"/>
              <a:t>and the regulation response individuals actually reported using, which is represented in red. </a:t>
            </a:r>
          </a:p>
        </p:txBody>
      </p:sp>
      <p:sp>
        <p:nvSpPr>
          <p:cNvPr id="4" name="Slide Number Placeholder 3"/>
          <p:cNvSpPr>
            <a:spLocks noGrp="1"/>
          </p:cNvSpPr>
          <p:nvPr>
            <p:ph type="sldNum" sz="quarter" idx="10"/>
          </p:nvPr>
        </p:nvSpPr>
        <p:spPr/>
        <p:txBody>
          <a:bodyPr/>
          <a:lstStyle/>
          <a:p>
            <a:fld id="{737D205A-A210-4D70-A5A7-4AE9F5805460}" type="slidenum">
              <a:rPr lang="en-US" smtClean="0"/>
              <a:t>45</a:t>
            </a:fld>
            <a:endParaRPr lang="en-US"/>
          </a:p>
        </p:txBody>
      </p:sp>
    </p:spTree>
    <p:extLst>
      <p:ext uri="{BB962C8B-B14F-4D97-AF65-F5344CB8AC3E}">
        <p14:creationId xmlns:p14="http://schemas.microsoft.com/office/powerpoint/2010/main" val="1037093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selection of reappraisal and distraction were evenly distributed among forecasters. </a:t>
            </a:r>
          </a:p>
          <a:p>
            <a:endParaRPr lang="en-US" dirty="0"/>
          </a:p>
          <a:p>
            <a:r>
              <a:rPr lang="en-US" dirty="0"/>
              <a:t>As you can see, an even proportion of the regression line falls on either side of the 50% probability mark,</a:t>
            </a:r>
          </a:p>
          <a:p>
            <a:endParaRPr lang="en-US" dirty="0"/>
          </a:p>
          <a:p>
            <a:r>
              <a:rPr lang="en-US" dirty="0"/>
              <a:t>And this reflects the balanced nature of our stimuli, with half of the videos being high and low intensity.</a:t>
            </a:r>
          </a:p>
          <a:p>
            <a:endParaRPr lang="en-US" dirty="0"/>
          </a:p>
          <a:p>
            <a:r>
              <a:rPr lang="en-US" dirty="0"/>
              <a:t>However, experiencers favored the use of reappraisal at the expense of distraction…</a:t>
            </a:r>
          </a:p>
        </p:txBody>
      </p:sp>
      <p:sp>
        <p:nvSpPr>
          <p:cNvPr id="4" name="Slide Number Placeholder 3"/>
          <p:cNvSpPr>
            <a:spLocks noGrp="1"/>
          </p:cNvSpPr>
          <p:nvPr>
            <p:ph type="sldNum" sz="quarter" idx="10"/>
          </p:nvPr>
        </p:nvSpPr>
        <p:spPr/>
        <p:txBody>
          <a:bodyPr/>
          <a:lstStyle/>
          <a:p>
            <a:fld id="{737D205A-A210-4D70-A5A7-4AE9F5805460}" type="slidenum">
              <a:rPr lang="en-US" smtClean="0"/>
              <a:t>46</a:t>
            </a:fld>
            <a:endParaRPr lang="en-US"/>
          </a:p>
        </p:txBody>
      </p:sp>
    </p:spTree>
    <p:extLst>
      <p:ext uri="{BB962C8B-B14F-4D97-AF65-F5344CB8AC3E}">
        <p14:creationId xmlns:p14="http://schemas.microsoft.com/office/powerpoint/2010/main" val="19719097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this more clearly in these bar graphs.</a:t>
            </a:r>
          </a:p>
          <a:p>
            <a:endParaRPr lang="en-US" dirty="0"/>
          </a:p>
          <a:p>
            <a:r>
              <a:rPr lang="en-US" dirty="0"/>
              <a:t>A chi-square test found that the difference in experiencers’ bias towards reappraisal was significantly different than forecasters’ uses of these two strategies.</a:t>
            </a:r>
          </a:p>
          <a:p>
            <a:endParaRPr lang="en-US" dirty="0"/>
          </a:p>
          <a:p>
            <a:r>
              <a:rPr lang="en-US" dirty="0"/>
              <a:t>Putting this finding in other words: experiencers used distraction less often than forecasters predicted a person would use distraction. </a:t>
            </a:r>
          </a:p>
        </p:txBody>
      </p:sp>
      <p:sp>
        <p:nvSpPr>
          <p:cNvPr id="4" name="Slide Number Placeholder 3"/>
          <p:cNvSpPr>
            <a:spLocks noGrp="1"/>
          </p:cNvSpPr>
          <p:nvPr>
            <p:ph type="sldNum" sz="quarter" idx="10"/>
          </p:nvPr>
        </p:nvSpPr>
        <p:spPr/>
        <p:txBody>
          <a:bodyPr/>
          <a:lstStyle/>
          <a:p>
            <a:fld id="{737D205A-A210-4D70-A5A7-4AE9F5805460}" type="slidenum">
              <a:rPr lang="en-US" smtClean="0"/>
              <a:t>47</a:t>
            </a:fld>
            <a:endParaRPr lang="en-US"/>
          </a:p>
        </p:txBody>
      </p:sp>
    </p:spTree>
    <p:extLst>
      <p:ext uri="{BB962C8B-B14F-4D97-AF65-F5344CB8AC3E}">
        <p14:creationId xmlns:p14="http://schemas.microsoft.com/office/powerpoint/2010/main" val="31513955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the two conditions differed in how often they regulated at all with forecasters predicting that individuals would self-regulate in response to these stimuli far more often than experiencers actually reported self-regulating. </a:t>
            </a:r>
          </a:p>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48</a:t>
            </a:fld>
            <a:endParaRPr lang="en-US"/>
          </a:p>
        </p:txBody>
      </p:sp>
    </p:spTree>
    <p:extLst>
      <p:ext uri="{BB962C8B-B14F-4D97-AF65-F5344CB8AC3E}">
        <p14:creationId xmlns:p14="http://schemas.microsoft.com/office/powerpoint/2010/main" val="781832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when assessing how much subjects believed their selected strategy reduced or would reduce their negative affective intensity on a sliding 100 point scale,</a:t>
            </a:r>
          </a:p>
          <a:p>
            <a:endParaRPr lang="en-US" dirty="0"/>
          </a:p>
          <a:p>
            <a:r>
              <a:rPr lang="en-US" dirty="0"/>
              <a:t>Billy and his team found that predictions and experiences of reappraisal were nearly matching,</a:t>
            </a:r>
          </a:p>
          <a:p>
            <a:endParaRPr lang="en-US" dirty="0"/>
          </a:p>
          <a:p>
            <a:r>
              <a:rPr lang="en-US" dirty="0"/>
              <a:t>but forecasters predicted that distraction would be more effective than experiencers actually reported that it was.</a:t>
            </a:r>
          </a:p>
          <a:p>
            <a:endParaRPr lang="en-US" dirty="0"/>
          </a:p>
          <a:p>
            <a:r>
              <a:rPr lang="en-US" dirty="0"/>
              <a:t>This again illustrates a trend of distraction being less beneficial in these high intensity, high stress situations than what we might actually expect based upon other research. </a:t>
            </a:r>
          </a:p>
          <a:p>
            <a:endParaRPr lang="en-US" dirty="0"/>
          </a:p>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49</a:t>
            </a:fld>
            <a:endParaRPr lang="en-US"/>
          </a:p>
        </p:txBody>
      </p:sp>
    </p:spTree>
    <p:extLst>
      <p:ext uri="{BB962C8B-B14F-4D97-AF65-F5344CB8AC3E}">
        <p14:creationId xmlns:p14="http://schemas.microsoft.com/office/powerpoint/2010/main" val="1915799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broad motivations for this project were differences in what we can consider [CLICK] theory,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what we measure in ideal, controlled conditions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and practice, or what we observe in dynamic, complicated daily life.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the time, when we study emotions and emotion regulation …</a:t>
            </a:r>
          </a:p>
        </p:txBody>
      </p:sp>
      <p:sp>
        <p:nvSpPr>
          <p:cNvPr id="4" name="Slide Number Placeholder 3"/>
          <p:cNvSpPr>
            <a:spLocks noGrp="1"/>
          </p:cNvSpPr>
          <p:nvPr>
            <p:ph type="sldNum" sz="quarter" idx="5"/>
          </p:nvPr>
        </p:nvSpPr>
        <p:spPr/>
        <p:txBody>
          <a:bodyPr/>
          <a:lstStyle/>
          <a:p>
            <a:fld id="{737D205A-A210-4D70-A5A7-4AE9F5805460}" type="slidenum">
              <a:rPr lang="en-US" smtClean="0"/>
              <a:t>5</a:t>
            </a:fld>
            <a:endParaRPr lang="en-US"/>
          </a:p>
        </p:txBody>
      </p:sp>
    </p:spTree>
    <p:extLst>
      <p:ext uri="{BB962C8B-B14F-4D97-AF65-F5344CB8AC3E}">
        <p14:creationId xmlns:p14="http://schemas.microsoft.com/office/powerpoint/2010/main" val="20657734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obviously still so much work left to do in this space, but these studies at least seem to suggest that</a:t>
            </a:r>
          </a:p>
          <a:p>
            <a:endParaRPr lang="en-US" dirty="0"/>
          </a:p>
          <a:p>
            <a:r>
              <a:rPr lang="en-US" dirty="0"/>
              <a:t>these dynamic, feature-rich study designs provide an opportunity to study self-regulation with less researcher intervention or direction,</a:t>
            </a:r>
          </a:p>
          <a:p>
            <a:endParaRPr lang="en-US" dirty="0"/>
          </a:p>
          <a:p>
            <a:r>
              <a:rPr lang="en-US" dirty="0"/>
              <a:t>that studying self-regulation in these more dynamic designs might yield result patterns that differ quite a bit from the lab,</a:t>
            </a:r>
          </a:p>
          <a:p>
            <a:endParaRPr lang="en-US" dirty="0"/>
          </a:p>
          <a:p>
            <a:r>
              <a:rPr lang="en-US" dirty="0"/>
              <a:t>And that in these high-intensity situations, specifically, distraction might not be as effective as expected. </a:t>
            </a:r>
          </a:p>
        </p:txBody>
      </p:sp>
      <p:sp>
        <p:nvSpPr>
          <p:cNvPr id="4" name="Slide Number Placeholder 3"/>
          <p:cNvSpPr>
            <a:spLocks noGrp="1"/>
          </p:cNvSpPr>
          <p:nvPr>
            <p:ph type="sldNum" sz="quarter" idx="5"/>
          </p:nvPr>
        </p:nvSpPr>
        <p:spPr/>
        <p:txBody>
          <a:bodyPr/>
          <a:lstStyle/>
          <a:p>
            <a:fld id="{737D205A-A210-4D70-A5A7-4AE9F5805460}" type="slidenum">
              <a:rPr lang="en-US" smtClean="0"/>
              <a:t>50</a:t>
            </a:fld>
            <a:endParaRPr lang="en-US"/>
          </a:p>
        </p:txBody>
      </p:sp>
    </p:spTree>
    <p:extLst>
      <p:ext uri="{BB962C8B-B14F-4D97-AF65-F5344CB8AC3E}">
        <p14:creationId xmlns:p14="http://schemas.microsoft.com/office/powerpoint/2010/main" val="5201898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limitations of these approaches are addressed in much greater depth within the manuscript</a:t>
            </a:r>
          </a:p>
          <a:p>
            <a:endParaRPr lang="en-US" dirty="0"/>
          </a:p>
          <a:p>
            <a:r>
              <a:rPr lang="en-US" dirty="0"/>
              <a:t>But a few key things to keep in mind are that self-selection bias was likely present while recruiting for a study occurring at a haunted house. </a:t>
            </a:r>
          </a:p>
          <a:p>
            <a:endParaRPr lang="en-US" dirty="0"/>
          </a:p>
          <a:p>
            <a:r>
              <a:rPr lang="en-US" dirty="0"/>
              <a:t>Additionally, while this setting may incorporate more dynamic and complex features, it still is a fundamentally artificial environment.</a:t>
            </a:r>
          </a:p>
          <a:p>
            <a:endParaRPr lang="en-US" dirty="0"/>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51</a:t>
            </a:fld>
            <a:endParaRPr lang="en-US"/>
          </a:p>
        </p:txBody>
      </p:sp>
    </p:spTree>
    <p:extLst>
      <p:ext uri="{BB962C8B-B14F-4D97-AF65-F5344CB8AC3E}">
        <p14:creationId xmlns:p14="http://schemas.microsoft.com/office/powerpoint/2010/main" val="34162368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field studies of this kind can be expensive and requires a lot of coordination and this project was only possible because of NSF funding.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with such rich qualitative data, a lot of work is required to clean it and there are many researcher degrees of freedom that can be exercised,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 detailed preregistration or plan should be used to appropriately justify and document these decisions when possible.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52</a:t>
            </a:fld>
            <a:endParaRPr lang="en-US"/>
          </a:p>
        </p:txBody>
      </p:sp>
    </p:spTree>
    <p:extLst>
      <p:ext uri="{BB962C8B-B14F-4D97-AF65-F5344CB8AC3E}">
        <p14:creationId xmlns:p14="http://schemas.microsoft.com/office/powerpoint/2010/main" val="21978882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attention! </a:t>
            </a:r>
          </a:p>
        </p:txBody>
      </p:sp>
      <p:sp>
        <p:nvSpPr>
          <p:cNvPr id="4" name="Slide Number Placeholder 3"/>
          <p:cNvSpPr>
            <a:spLocks noGrp="1"/>
          </p:cNvSpPr>
          <p:nvPr>
            <p:ph type="sldNum" sz="quarter" idx="5"/>
          </p:nvPr>
        </p:nvSpPr>
        <p:spPr/>
        <p:txBody>
          <a:bodyPr/>
          <a:lstStyle/>
          <a:p>
            <a:fld id="{2BCD780D-AFF0-4875-B9AC-BABCE7BE7712}" type="slidenum">
              <a:rPr lang="en-US" smtClean="0"/>
              <a:t>53</a:t>
            </a:fld>
            <a:endParaRPr lang="en-US"/>
          </a:p>
        </p:txBody>
      </p:sp>
    </p:spTree>
    <p:extLst>
      <p:ext uri="{BB962C8B-B14F-4D97-AF65-F5344CB8AC3E}">
        <p14:creationId xmlns:p14="http://schemas.microsoft.com/office/powerpoint/2010/main" val="679232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we’re doing so in relatively ideal conditions and usually in controlled isolated lab environments. </a:t>
            </a:r>
          </a:p>
        </p:txBody>
      </p:sp>
      <p:sp>
        <p:nvSpPr>
          <p:cNvPr id="4" name="Slide Number Placeholder 3"/>
          <p:cNvSpPr>
            <a:spLocks noGrp="1"/>
          </p:cNvSpPr>
          <p:nvPr>
            <p:ph type="sldNum" sz="quarter" idx="5"/>
          </p:nvPr>
        </p:nvSpPr>
        <p:spPr/>
        <p:txBody>
          <a:bodyPr/>
          <a:lstStyle/>
          <a:p>
            <a:fld id="{737D205A-A210-4D70-A5A7-4AE9F5805460}" type="slidenum">
              <a:rPr lang="en-US" smtClean="0"/>
              <a:t>6</a:t>
            </a:fld>
            <a:endParaRPr lang="en-US"/>
          </a:p>
        </p:txBody>
      </p:sp>
    </p:spTree>
    <p:extLst>
      <p:ext uri="{BB962C8B-B14F-4D97-AF65-F5344CB8AC3E}">
        <p14:creationId xmlns:p14="http://schemas.microsoft.com/office/powerpoint/2010/main" val="2862207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you may be familiar with Gross’s Process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posits that self-regulation can be categorized into different strategies based upon when self-regulation is applied in the time course of an event.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five strategies have different strengths, weaknesses, and costs as a result.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often test this Process Model theory via stimulus-response paradigms …</a:t>
            </a:r>
          </a:p>
        </p:txBody>
      </p:sp>
      <p:sp>
        <p:nvSpPr>
          <p:cNvPr id="4" name="Slide Number Placeholder 3"/>
          <p:cNvSpPr>
            <a:spLocks noGrp="1"/>
          </p:cNvSpPr>
          <p:nvPr>
            <p:ph type="sldNum" sz="quarter" idx="5"/>
          </p:nvPr>
        </p:nvSpPr>
        <p:spPr/>
        <p:txBody>
          <a:bodyPr/>
          <a:lstStyle/>
          <a:p>
            <a:fld id="{737D205A-A210-4D70-A5A7-4AE9F5805460}" type="slidenum">
              <a:rPr lang="en-US" smtClean="0"/>
              <a:t>7</a:t>
            </a:fld>
            <a:endParaRPr lang="en-US"/>
          </a:p>
        </p:txBody>
      </p:sp>
    </p:spTree>
    <p:extLst>
      <p:ext uri="{BB962C8B-B14F-4D97-AF65-F5344CB8AC3E}">
        <p14:creationId xmlns:p14="http://schemas.microsoft.com/office/powerpoint/2010/main" val="2602897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which participants are first trained in different strategies and then shown a preview of an emotionally-evocative often negative, often unimodal stimulus. </a:t>
            </a:r>
          </a:p>
          <a:p>
            <a:endParaRPr lang="en-US" dirty="0"/>
          </a:p>
          <a:p>
            <a:r>
              <a:rPr lang="en-US" dirty="0"/>
              <a:t>Subjects receive a prompt to regulate their emotions and then must choose one or two strategy options.</a:t>
            </a:r>
          </a:p>
          <a:p>
            <a:endParaRPr lang="en-US" dirty="0"/>
          </a:p>
          <a:p>
            <a:r>
              <a:rPr lang="en-US" dirty="0"/>
              <a:t>They then regulate their emotions, and report the effects of that self-regulation. </a:t>
            </a:r>
          </a:p>
        </p:txBody>
      </p:sp>
      <p:sp>
        <p:nvSpPr>
          <p:cNvPr id="4" name="Slide Number Placeholder 3"/>
          <p:cNvSpPr>
            <a:spLocks noGrp="1"/>
          </p:cNvSpPr>
          <p:nvPr>
            <p:ph type="sldNum" sz="quarter" idx="5"/>
          </p:nvPr>
        </p:nvSpPr>
        <p:spPr/>
        <p:txBody>
          <a:bodyPr/>
          <a:lstStyle/>
          <a:p>
            <a:fld id="{737D205A-A210-4D70-A5A7-4AE9F5805460}" type="slidenum">
              <a:rPr lang="en-US" smtClean="0"/>
              <a:t>8</a:t>
            </a:fld>
            <a:endParaRPr lang="en-US"/>
          </a:p>
        </p:txBody>
      </p:sp>
    </p:spTree>
    <p:extLst>
      <p:ext uri="{BB962C8B-B14F-4D97-AF65-F5344CB8AC3E}">
        <p14:creationId xmlns:p14="http://schemas.microsoft.com/office/powerpoint/2010/main" val="3434448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these paradigms, we’ve learned about the strengths of these strategies and the situations in which they best fit.</a:t>
            </a:r>
          </a:p>
          <a:p>
            <a:endParaRPr lang="en-US" dirty="0"/>
          </a:p>
          <a:p>
            <a:r>
              <a:rPr lang="en-US" dirty="0"/>
              <a:t>For example, there is a robust relationship between how intense an emotional experience is and which strategies we choose to regulate those emotions with. </a:t>
            </a:r>
          </a:p>
        </p:txBody>
      </p:sp>
      <p:sp>
        <p:nvSpPr>
          <p:cNvPr id="4" name="Slide Number Placeholder 3"/>
          <p:cNvSpPr>
            <a:spLocks noGrp="1"/>
          </p:cNvSpPr>
          <p:nvPr>
            <p:ph type="sldNum" sz="quarter" idx="5"/>
          </p:nvPr>
        </p:nvSpPr>
        <p:spPr/>
        <p:txBody>
          <a:bodyPr/>
          <a:lstStyle/>
          <a:p>
            <a:fld id="{737D205A-A210-4D70-A5A7-4AE9F5805460}" type="slidenum">
              <a:rPr lang="en-US" smtClean="0"/>
              <a:t>9</a:t>
            </a:fld>
            <a:endParaRPr lang="en-US"/>
          </a:p>
        </p:txBody>
      </p:sp>
    </p:spTree>
    <p:extLst>
      <p:ext uri="{BB962C8B-B14F-4D97-AF65-F5344CB8AC3E}">
        <p14:creationId xmlns:p14="http://schemas.microsoft.com/office/powerpoint/2010/main" val="3459811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1D574-B790-DA63-8A76-6104DAE811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884F80-65E3-4A19-70BC-90D88ACB18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684C42-ABC9-D75D-FCD2-EE32C4E4C0B3}"/>
              </a:ext>
            </a:extLst>
          </p:cNvPr>
          <p:cNvSpPr>
            <a:spLocks noGrp="1"/>
          </p:cNvSpPr>
          <p:nvPr>
            <p:ph type="dt" sz="half" idx="10"/>
          </p:nvPr>
        </p:nvSpPr>
        <p:spPr/>
        <p:txBody>
          <a:bodyPr/>
          <a:lstStyle/>
          <a:p>
            <a:fld id="{6C529509-377B-4E5C-84F2-9BD686639AD7}" type="datetimeFigureOut">
              <a:rPr lang="en-US" smtClean="0"/>
              <a:t>5/10/2024</a:t>
            </a:fld>
            <a:endParaRPr lang="en-US"/>
          </a:p>
        </p:txBody>
      </p:sp>
      <p:sp>
        <p:nvSpPr>
          <p:cNvPr id="5" name="Footer Placeholder 4">
            <a:extLst>
              <a:ext uri="{FF2B5EF4-FFF2-40B4-BE49-F238E27FC236}">
                <a16:creationId xmlns:a16="http://schemas.microsoft.com/office/drawing/2014/main" id="{6396E8FE-CA60-7768-72E6-64E71A5FB5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FD5BF3-6D6D-8355-9257-DE4F64A7DBBF}"/>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775096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F8AB-C0F3-F15B-306F-82F6D689C8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73D87D-8F52-C767-44C9-4030496C49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60BA1-CB21-6449-2A77-30784A54ED65}"/>
              </a:ext>
            </a:extLst>
          </p:cNvPr>
          <p:cNvSpPr>
            <a:spLocks noGrp="1"/>
          </p:cNvSpPr>
          <p:nvPr>
            <p:ph type="dt" sz="half" idx="10"/>
          </p:nvPr>
        </p:nvSpPr>
        <p:spPr/>
        <p:txBody>
          <a:bodyPr/>
          <a:lstStyle/>
          <a:p>
            <a:fld id="{6C529509-377B-4E5C-84F2-9BD686639AD7}" type="datetimeFigureOut">
              <a:rPr lang="en-US" smtClean="0"/>
              <a:t>5/10/2024</a:t>
            </a:fld>
            <a:endParaRPr lang="en-US"/>
          </a:p>
        </p:txBody>
      </p:sp>
      <p:sp>
        <p:nvSpPr>
          <p:cNvPr id="5" name="Footer Placeholder 4">
            <a:extLst>
              <a:ext uri="{FF2B5EF4-FFF2-40B4-BE49-F238E27FC236}">
                <a16:creationId xmlns:a16="http://schemas.microsoft.com/office/drawing/2014/main" id="{D8B283EF-8997-9539-0108-3F17BADCB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BC9F1-166A-9F00-B0A6-E6134D9EE6CC}"/>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486072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E4ADDA-D6DD-EBDB-A4F8-E5515AD876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F726FB-F47A-C02B-9F5B-0E00772CD2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9F8DD-DA00-EAA5-E330-9C0CF558F4CB}"/>
              </a:ext>
            </a:extLst>
          </p:cNvPr>
          <p:cNvSpPr>
            <a:spLocks noGrp="1"/>
          </p:cNvSpPr>
          <p:nvPr>
            <p:ph type="dt" sz="half" idx="10"/>
          </p:nvPr>
        </p:nvSpPr>
        <p:spPr/>
        <p:txBody>
          <a:bodyPr/>
          <a:lstStyle/>
          <a:p>
            <a:fld id="{6C529509-377B-4E5C-84F2-9BD686639AD7}" type="datetimeFigureOut">
              <a:rPr lang="en-US" smtClean="0"/>
              <a:t>5/10/2024</a:t>
            </a:fld>
            <a:endParaRPr lang="en-US"/>
          </a:p>
        </p:txBody>
      </p:sp>
      <p:sp>
        <p:nvSpPr>
          <p:cNvPr id="5" name="Footer Placeholder 4">
            <a:extLst>
              <a:ext uri="{FF2B5EF4-FFF2-40B4-BE49-F238E27FC236}">
                <a16:creationId xmlns:a16="http://schemas.microsoft.com/office/drawing/2014/main" id="{7586A6F4-0FAB-5FF2-86EC-338157A3E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6A9A4-B1B5-9299-E7E1-B885B9C6A92A}"/>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4028597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7D529-2443-8CD2-997C-8FB0F3A7AA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8E613-57D5-C8F6-3B00-4B1407D1E3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B3994-F563-C06B-F27C-32BFFDFD59CD}"/>
              </a:ext>
            </a:extLst>
          </p:cNvPr>
          <p:cNvSpPr>
            <a:spLocks noGrp="1"/>
          </p:cNvSpPr>
          <p:nvPr>
            <p:ph type="dt" sz="half" idx="10"/>
          </p:nvPr>
        </p:nvSpPr>
        <p:spPr/>
        <p:txBody>
          <a:bodyPr/>
          <a:lstStyle/>
          <a:p>
            <a:fld id="{6C529509-377B-4E5C-84F2-9BD686639AD7}" type="datetimeFigureOut">
              <a:rPr lang="en-US" smtClean="0"/>
              <a:t>5/10/2024</a:t>
            </a:fld>
            <a:endParaRPr lang="en-US"/>
          </a:p>
        </p:txBody>
      </p:sp>
      <p:sp>
        <p:nvSpPr>
          <p:cNvPr id="5" name="Footer Placeholder 4">
            <a:extLst>
              <a:ext uri="{FF2B5EF4-FFF2-40B4-BE49-F238E27FC236}">
                <a16:creationId xmlns:a16="http://schemas.microsoft.com/office/drawing/2014/main" id="{5A90A3F7-FAA7-8E7B-8B34-6A04497AAF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8FB26-05BA-F944-4759-A2FCFAF1EBAF}"/>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942971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5B7E-D61E-C55A-3F9E-6504979C08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C7834D-E7CD-C915-F00F-CEA184B8E8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A02133-C0D1-E90D-BB76-8CA4182A4845}"/>
              </a:ext>
            </a:extLst>
          </p:cNvPr>
          <p:cNvSpPr>
            <a:spLocks noGrp="1"/>
          </p:cNvSpPr>
          <p:nvPr>
            <p:ph type="dt" sz="half" idx="10"/>
          </p:nvPr>
        </p:nvSpPr>
        <p:spPr/>
        <p:txBody>
          <a:bodyPr/>
          <a:lstStyle/>
          <a:p>
            <a:fld id="{6C529509-377B-4E5C-84F2-9BD686639AD7}" type="datetimeFigureOut">
              <a:rPr lang="en-US" smtClean="0"/>
              <a:t>5/10/2024</a:t>
            </a:fld>
            <a:endParaRPr lang="en-US"/>
          </a:p>
        </p:txBody>
      </p:sp>
      <p:sp>
        <p:nvSpPr>
          <p:cNvPr id="5" name="Footer Placeholder 4">
            <a:extLst>
              <a:ext uri="{FF2B5EF4-FFF2-40B4-BE49-F238E27FC236}">
                <a16:creationId xmlns:a16="http://schemas.microsoft.com/office/drawing/2014/main" id="{B5F28732-6023-630B-BE6A-F32DC7C151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11C16-79FB-4B1D-94E1-79D8A3AEA430}"/>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1630009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F5121-4B81-7D35-F438-5E6C8B2289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9AD21C-3A4B-923F-C30F-61CA40E879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79348A-9EC5-DB90-D127-DE08B99D74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0EE280-6E95-06BB-11DA-36892D9B8C3D}"/>
              </a:ext>
            </a:extLst>
          </p:cNvPr>
          <p:cNvSpPr>
            <a:spLocks noGrp="1"/>
          </p:cNvSpPr>
          <p:nvPr>
            <p:ph type="dt" sz="half" idx="10"/>
          </p:nvPr>
        </p:nvSpPr>
        <p:spPr/>
        <p:txBody>
          <a:bodyPr/>
          <a:lstStyle/>
          <a:p>
            <a:fld id="{6C529509-377B-4E5C-84F2-9BD686639AD7}" type="datetimeFigureOut">
              <a:rPr lang="en-US" smtClean="0"/>
              <a:t>5/10/2024</a:t>
            </a:fld>
            <a:endParaRPr lang="en-US"/>
          </a:p>
        </p:txBody>
      </p:sp>
      <p:sp>
        <p:nvSpPr>
          <p:cNvPr id="6" name="Footer Placeholder 5">
            <a:extLst>
              <a:ext uri="{FF2B5EF4-FFF2-40B4-BE49-F238E27FC236}">
                <a16:creationId xmlns:a16="http://schemas.microsoft.com/office/drawing/2014/main" id="{B3692F03-92E1-CE52-D91B-75044FA96D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F9FC31-E853-68ED-CE86-22BA15E1476C}"/>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772950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6C03-D508-0D41-1C1D-99DBF287D9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A8D6FE-D559-6F28-9EFD-DF89C25C0E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CA174-A4E3-B849-EC33-D11478DD98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7536B2-F1AE-BBFC-FC0A-AE854A9DDB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5BC8A8-DF26-9257-B76C-DAA4BE468E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675FEF-088A-23C3-CE6A-7B18CB63E811}"/>
              </a:ext>
            </a:extLst>
          </p:cNvPr>
          <p:cNvSpPr>
            <a:spLocks noGrp="1"/>
          </p:cNvSpPr>
          <p:nvPr>
            <p:ph type="dt" sz="half" idx="10"/>
          </p:nvPr>
        </p:nvSpPr>
        <p:spPr/>
        <p:txBody>
          <a:bodyPr/>
          <a:lstStyle/>
          <a:p>
            <a:fld id="{6C529509-377B-4E5C-84F2-9BD686639AD7}" type="datetimeFigureOut">
              <a:rPr lang="en-US" smtClean="0"/>
              <a:t>5/10/2024</a:t>
            </a:fld>
            <a:endParaRPr lang="en-US"/>
          </a:p>
        </p:txBody>
      </p:sp>
      <p:sp>
        <p:nvSpPr>
          <p:cNvPr id="8" name="Footer Placeholder 7">
            <a:extLst>
              <a:ext uri="{FF2B5EF4-FFF2-40B4-BE49-F238E27FC236}">
                <a16:creationId xmlns:a16="http://schemas.microsoft.com/office/drawing/2014/main" id="{FF54E498-26AD-CEE3-4809-D63D30E01C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6A1731-FEF8-8E6F-BA3E-233475D353E3}"/>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502537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06BC-A0EA-3592-FB35-C48FB56FAD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ABEC1B-71D2-74F9-24C0-CECD14962209}"/>
              </a:ext>
            </a:extLst>
          </p:cNvPr>
          <p:cNvSpPr>
            <a:spLocks noGrp="1"/>
          </p:cNvSpPr>
          <p:nvPr>
            <p:ph type="dt" sz="half" idx="10"/>
          </p:nvPr>
        </p:nvSpPr>
        <p:spPr/>
        <p:txBody>
          <a:bodyPr/>
          <a:lstStyle/>
          <a:p>
            <a:fld id="{6C529509-377B-4E5C-84F2-9BD686639AD7}" type="datetimeFigureOut">
              <a:rPr lang="en-US" smtClean="0"/>
              <a:t>5/10/2024</a:t>
            </a:fld>
            <a:endParaRPr lang="en-US"/>
          </a:p>
        </p:txBody>
      </p:sp>
      <p:sp>
        <p:nvSpPr>
          <p:cNvPr id="4" name="Footer Placeholder 3">
            <a:extLst>
              <a:ext uri="{FF2B5EF4-FFF2-40B4-BE49-F238E27FC236}">
                <a16:creationId xmlns:a16="http://schemas.microsoft.com/office/drawing/2014/main" id="{2778F534-30EC-E51D-7FD8-595E2BD344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C34412-076A-24FC-0C56-51DDD1F570D1}"/>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29080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FC980-E2B2-BFDB-BB59-9FA4214C764D}"/>
              </a:ext>
            </a:extLst>
          </p:cNvPr>
          <p:cNvSpPr>
            <a:spLocks noGrp="1"/>
          </p:cNvSpPr>
          <p:nvPr>
            <p:ph type="dt" sz="half" idx="10"/>
          </p:nvPr>
        </p:nvSpPr>
        <p:spPr/>
        <p:txBody>
          <a:bodyPr/>
          <a:lstStyle/>
          <a:p>
            <a:fld id="{6C529509-377B-4E5C-84F2-9BD686639AD7}" type="datetimeFigureOut">
              <a:rPr lang="en-US" smtClean="0"/>
              <a:t>5/10/2024</a:t>
            </a:fld>
            <a:endParaRPr lang="en-US"/>
          </a:p>
        </p:txBody>
      </p:sp>
      <p:sp>
        <p:nvSpPr>
          <p:cNvPr id="3" name="Footer Placeholder 2">
            <a:extLst>
              <a:ext uri="{FF2B5EF4-FFF2-40B4-BE49-F238E27FC236}">
                <a16:creationId xmlns:a16="http://schemas.microsoft.com/office/drawing/2014/main" id="{8FE3749F-B7C4-2F4F-9F5E-B3C2325B20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A3732D-1F55-5E0D-624F-AC8FF4D119C6}"/>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424331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8F71-345B-B375-75ED-9621460A7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22F8A1-4D4F-0AD8-DEBD-791C84925B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7B28D5-8FF1-4018-7D07-AB6B42EE5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6201AF-6E1D-9B90-D573-088D26D752E7}"/>
              </a:ext>
            </a:extLst>
          </p:cNvPr>
          <p:cNvSpPr>
            <a:spLocks noGrp="1"/>
          </p:cNvSpPr>
          <p:nvPr>
            <p:ph type="dt" sz="half" idx="10"/>
          </p:nvPr>
        </p:nvSpPr>
        <p:spPr/>
        <p:txBody>
          <a:bodyPr/>
          <a:lstStyle/>
          <a:p>
            <a:fld id="{6C529509-377B-4E5C-84F2-9BD686639AD7}" type="datetimeFigureOut">
              <a:rPr lang="en-US" smtClean="0"/>
              <a:t>5/10/2024</a:t>
            </a:fld>
            <a:endParaRPr lang="en-US"/>
          </a:p>
        </p:txBody>
      </p:sp>
      <p:sp>
        <p:nvSpPr>
          <p:cNvPr id="6" name="Footer Placeholder 5">
            <a:extLst>
              <a:ext uri="{FF2B5EF4-FFF2-40B4-BE49-F238E27FC236}">
                <a16:creationId xmlns:a16="http://schemas.microsoft.com/office/drawing/2014/main" id="{4148A0F9-0F5F-C040-F939-A79729D40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BC72D-12DE-F3E9-DD15-799903A8EE9A}"/>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71492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12AC9-A258-BE4E-24ED-AC1DE2FDF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3B3C3B-BC54-865B-06E4-4024748788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2AF05C-1104-8EF6-2819-07C37A93A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3F4747-ECE0-6889-FB96-6724235332FE}"/>
              </a:ext>
            </a:extLst>
          </p:cNvPr>
          <p:cNvSpPr>
            <a:spLocks noGrp="1"/>
          </p:cNvSpPr>
          <p:nvPr>
            <p:ph type="dt" sz="half" idx="10"/>
          </p:nvPr>
        </p:nvSpPr>
        <p:spPr/>
        <p:txBody>
          <a:bodyPr/>
          <a:lstStyle/>
          <a:p>
            <a:fld id="{6C529509-377B-4E5C-84F2-9BD686639AD7}" type="datetimeFigureOut">
              <a:rPr lang="en-US" smtClean="0"/>
              <a:t>5/10/2024</a:t>
            </a:fld>
            <a:endParaRPr lang="en-US"/>
          </a:p>
        </p:txBody>
      </p:sp>
      <p:sp>
        <p:nvSpPr>
          <p:cNvPr id="6" name="Footer Placeholder 5">
            <a:extLst>
              <a:ext uri="{FF2B5EF4-FFF2-40B4-BE49-F238E27FC236}">
                <a16:creationId xmlns:a16="http://schemas.microsoft.com/office/drawing/2014/main" id="{6AB3018C-087B-7458-CE5E-02E940AE3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968FE6-F113-E3A4-9C0B-81A24B18A6D0}"/>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57695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2C0E3F-7E7D-DFC5-075B-9F5890AA0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E4B7C1-5D77-4356-60F0-6D366C13EE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19BB8-8646-7CBF-8C25-3DEE2851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29509-377B-4E5C-84F2-9BD686639AD7}" type="datetimeFigureOut">
              <a:rPr lang="en-US" smtClean="0"/>
              <a:t>5/10/2024</a:t>
            </a:fld>
            <a:endParaRPr lang="en-US"/>
          </a:p>
        </p:txBody>
      </p:sp>
      <p:sp>
        <p:nvSpPr>
          <p:cNvPr id="5" name="Footer Placeholder 4">
            <a:extLst>
              <a:ext uri="{FF2B5EF4-FFF2-40B4-BE49-F238E27FC236}">
                <a16:creationId xmlns:a16="http://schemas.microsoft.com/office/drawing/2014/main" id="{4A007997-100F-5E5B-3308-E88F583119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595C4A-8326-7267-2B54-C5F0F44A91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A6149A-4F59-4705-9C9B-47083566D3BA}" type="slidenum">
              <a:rPr lang="en-US" smtClean="0"/>
              <a:t>‹#›</a:t>
            </a:fld>
            <a:endParaRPr lang="en-US"/>
          </a:p>
        </p:txBody>
      </p:sp>
    </p:spTree>
    <p:extLst>
      <p:ext uri="{BB962C8B-B14F-4D97-AF65-F5344CB8AC3E}">
        <p14:creationId xmlns:p14="http://schemas.microsoft.com/office/powerpoint/2010/main" val="2572311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lisafinks.com/top-10-scariest-chicago-haunted-house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hyperlink" Target="https://life-care-wellness.com/3-ways-childhood-trauma-can-affect-your-adult-relationships/frustrated-man-childhood-trauma/" TargetMode="External"/><Relationship Id="rId3" Type="http://schemas.openxmlformats.org/officeDocument/2006/relationships/image" Target="../media/image7.pn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hyperlink" Target="https://www.publicdomainpictures.net/en/view-image.php?image=181933&amp;picture=subway" TargetMode="Externa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hyperlink" Target="https://life-care-wellness.com/3-ways-childhood-trauma-can-affect-your-adult-relationships/frustrated-man-childhood-trauma/" TargetMode="External"/><Relationship Id="rId3" Type="http://schemas.openxmlformats.org/officeDocument/2006/relationships/image" Target="../media/image7.png"/><Relationship Id="rId7" Type="http://schemas.microsoft.com/office/2007/relationships/hdphoto" Target="../media/hdphoto2.wdp"/><Relationship Id="rId12"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hyperlink" Target="https://www.publicdomainpictures.net/en/view-image.php?image=181933&amp;picture=subway" TargetMode="External"/><Relationship Id="rId10" Type="http://schemas.openxmlformats.org/officeDocument/2006/relationships/hyperlink" Target="https://www.nps.gov/articles/bearattacks.htm" TargetMode="External"/><Relationship Id="rId4" Type="http://schemas.microsoft.com/office/2007/relationships/hdphoto" Target="../media/hdphoto1.wdp"/><Relationship Id="rId9"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hyperlink" Target="https://www.pngall.com/versus-png/"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hyperlink" Target="https://www.nps.gov/articles/bearattacks.htm"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jpg"/><Relationship Id="rId7" Type="http://schemas.openxmlformats.org/officeDocument/2006/relationships/hyperlink" Target="https://www.pngall.com/versus-png/"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hyperlink" Target="https://www.nps.gov/articles/bearattacks.htm" TargetMode="External"/><Relationship Id="rId9" Type="http://schemas.openxmlformats.org/officeDocument/2006/relationships/image" Target="../media/image12.sv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jpg"/><Relationship Id="rId7" Type="http://schemas.openxmlformats.org/officeDocument/2006/relationships/hyperlink" Target="https://www.pngall.com/versus-png/"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4.svg"/><Relationship Id="rId5" Type="http://schemas.openxmlformats.org/officeDocument/2006/relationships/image" Target="../media/image6.png"/><Relationship Id="rId10" Type="http://schemas.openxmlformats.org/officeDocument/2006/relationships/image" Target="../media/image13.png"/><Relationship Id="rId4" Type="http://schemas.openxmlformats.org/officeDocument/2006/relationships/hyperlink" Target="https://www.nps.gov/articles/bearattacks.htm" TargetMode="External"/><Relationship Id="rId9" Type="http://schemas.openxmlformats.org/officeDocument/2006/relationships/image" Target="../media/image12.sv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9.jpg"/><Relationship Id="rId7" Type="http://schemas.openxmlformats.org/officeDocument/2006/relationships/hyperlink" Target="https://www.pngall.com/versus-png/" TargetMode="External"/><Relationship Id="rId12"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4.svg"/><Relationship Id="rId5" Type="http://schemas.openxmlformats.org/officeDocument/2006/relationships/image" Target="../media/image6.png"/><Relationship Id="rId10" Type="http://schemas.openxmlformats.org/officeDocument/2006/relationships/image" Target="../media/image13.png"/><Relationship Id="rId4" Type="http://schemas.openxmlformats.org/officeDocument/2006/relationships/hyperlink" Target="https://www.nps.gov/articles/bearattacks.htm" TargetMode="External"/><Relationship Id="rId9" Type="http://schemas.openxmlformats.org/officeDocument/2006/relationships/image" Target="../media/image12.svg"/></Relationships>
</file>

<file path=ppt/slides/_rels/slide18.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6.png"/><Relationship Id="rId3" Type="http://schemas.openxmlformats.org/officeDocument/2006/relationships/image" Target="../media/image9.jp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hyperlink" Target="https://www.pngall.com/versus-png/" TargetMode="External"/><Relationship Id="rId10" Type="http://schemas.openxmlformats.org/officeDocument/2006/relationships/image" Target="../media/image16.svg"/><Relationship Id="rId4" Type="http://schemas.openxmlformats.org/officeDocument/2006/relationships/hyperlink" Target="https://www.nps.gov/articles/bearattacks.htm" TargetMode="External"/><Relationship Id="rId9" Type="http://schemas.openxmlformats.org/officeDocument/2006/relationships/image" Target="../media/image15.png"/><Relationship Id="rId1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jp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hyperlink" Target="https://www.pngall.com/versus-png/" TargetMode="External"/><Relationship Id="rId2" Type="http://schemas.openxmlformats.org/officeDocument/2006/relationships/notesSlide" Target="../notesSlides/notesSlide19.xml"/><Relationship Id="rId16"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6.png"/><Relationship Id="rId10" Type="http://schemas.openxmlformats.org/officeDocument/2006/relationships/image" Target="../media/image16.svg"/><Relationship Id="rId4" Type="http://schemas.openxmlformats.org/officeDocument/2006/relationships/hyperlink" Target="https://www.nps.gov/articles/bearattacks.htm" TargetMode="External"/><Relationship Id="rId9" Type="http://schemas.openxmlformats.org/officeDocument/2006/relationships/image" Target="../media/image15.png"/><Relationship Id="rId14" Type="http://schemas.openxmlformats.org/officeDocument/2006/relationships/hyperlink" Target="https://careevolution.com/empowering-ecological-momentary-assessments-through-mobile-health/"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jpg"/><Relationship Id="rId7" Type="http://schemas.openxmlformats.org/officeDocument/2006/relationships/hyperlink" Target="https://didyouknowfacts.com/heres-how-to-stop-arguing-and-actually-solve-your-relationship-problems/"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20.png"/><Relationship Id="rId4" Type="http://schemas.openxmlformats.org/officeDocument/2006/relationships/hyperlink" Target="https://www.nps.gov/articles/bearattacks.htm" TargetMode="External"/><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3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3.tiff"/></Relationships>
</file>

<file path=ppt/slides/_rels/slide3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3.tiff"/></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s://phl17.com/national-news/terror-behind-the-walls-at-eastern-state-penitentiary/"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hyperlink" Target="https://phl17.com/national-news/terror-behind-the-walls-at-eastern-state-penitentiar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jpe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46.tiff"/></Relationships>
</file>

<file path=ppt/slides/_rels/slide4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48.tiff"/><Relationship Id="rId4" Type="http://schemas.openxmlformats.org/officeDocument/2006/relationships/image" Target="../media/image47.tiff"/></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50.jp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hyperlink" Target="https://www.easternstate.org/searchlight-series" TargetMode="External"/><Relationship Id="rId9" Type="http://schemas.openxmlformats.org/officeDocument/2006/relationships/image" Target="../media/image15.png"/></Relationships>
</file>

<file path=ppt/slides/_rels/slide51.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51.png"/><Relationship Id="rId4" Type="http://schemas.openxmlformats.org/officeDocument/2006/relationships/hyperlink" Target="https://www.easternstate.org/searchlight-series"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0.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51.png"/><Relationship Id="rId4" Type="http://schemas.openxmlformats.org/officeDocument/2006/relationships/hyperlink" Target="https://www.easternstate.org/searchlight-serie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hyperlink" Target="http://www.pngall.com/thank-you-png" TargetMode="Externa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ouse with red lights in the fog&#10;&#10;Description automatically generated">
            <a:extLst>
              <a:ext uri="{FF2B5EF4-FFF2-40B4-BE49-F238E27FC236}">
                <a16:creationId xmlns:a16="http://schemas.microsoft.com/office/drawing/2014/main" id="{BC110272-42C6-0BFB-3544-4608BCE6A26B}"/>
              </a:ext>
            </a:extLst>
          </p:cNvPr>
          <p:cNvPicPr>
            <a:picLocks noChangeAspect="1"/>
          </p:cNvPicPr>
          <p:nvPr/>
        </p:nvPicPr>
        <p:blipFill rotWithShape="1">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4210" r="533" b="1865"/>
          <a:stretch/>
        </p:blipFill>
        <p:spPr>
          <a:xfrm>
            <a:off x="0" y="0"/>
            <a:ext cx="12192001" cy="6858000"/>
          </a:xfrm>
          <a:prstGeom prst="rect">
            <a:avLst/>
          </a:prstGeom>
        </p:spPr>
      </p:pic>
      <p:sp>
        <p:nvSpPr>
          <p:cNvPr id="5" name="Title 1">
            <a:extLst>
              <a:ext uri="{FF2B5EF4-FFF2-40B4-BE49-F238E27FC236}">
                <a16:creationId xmlns:a16="http://schemas.microsoft.com/office/drawing/2014/main" id="{1D304B7F-FB43-B763-C567-99AD1AA11964}"/>
              </a:ext>
            </a:extLst>
          </p:cNvPr>
          <p:cNvSpPr txBox="1">
            <a:spLocks/>
          </p:cNvSpPr>
          <p:nvPr/>
        </p:nvSpPr>
        <p:spPr>
          <a:xfrm>
            <a:off x="0" y="1462530"/>
            <a:ext cx="12192000" cy="1850139"/>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n w="0"/>
                <a:effectLst>
                  <a:outerShdw blurRad="38100" dist="19050" dir="2700000" algn="tl" rotWithShape="0">
                    <a:schemeClr val="dk1">
                      <a:alpha val="40000"/>
                    </a:schemeClr>
                  </a:outerShdw>
                </a:effectLst>
              </a:rPr>
              <a:t>High-Intensity, Dynamic Stimuli Complicate </a:t>
            </a:r>
          </a:p>
          <a:p>
            <a:r>
              <a:rPr lang="en-US" sz="4400" b="1" dirty="0">
                <a:ln w="0"/>
                <a:effectLst>
                  <a:outerShdw blurRad="38100" dist="19050" dir="2700000" algn="tl" rotWithShape="0">
                    <a:schemeClr val="dk1">
                      <a:alpha val="40000"/>
                    </a:schemeClr>
                  </a:outerShdw>
                </a:effectLst>
              </a:rPr>
              <a:t>Emotion Regulation Strategy Usage</a:t>
            </a:r>
            <a:endParaRPr lang="en-US" sz="7200" b="1" dirty="0">
              <a:solidFill>
                <a:schemeClr val="bg1"/>
              </a:solidFill>
            </a:endParaRPr>
          </a:p>
        </p:txBody>
      </p:sp>
      <p:sp>
        <p:nvSpPr>
          <p:cNvPr id="6" name="Subtitle 2">
            <a:extLst>
              <a:ext uri="{FF2B5EF4-FFF2-40B4-BE49-F238E27FC236}">
                <a16:creationId xmlns:a16="http://schemas.microsoft.com/office/drawing/2014/main" id="{94CAB5D5-27D2-27D1-A29A-927D420D3529}"/>
              </a:ext>
            </a:extLst>
          </p:cNvPr>
          <p:cNvSpPr txBox="1">
            <a:spLocks/>
          </p:cNvSpPr>
          <p:nvPr/>
        </p:nvSpPr>
        <p:spPr>
          <a:xfrm>
            <a:off x="0" y="4823384"/>
            <a:ext cx="12192000" cy="943512"/>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spc="100" dirty="0">
                <a:ln w="0"/>
                <a:effectLst>
                  <a:outerShdw blurRad="38100" dist="19050" dir="2700000" algn="tl" rotWithShape="0">
                    <a:schemeClr val="dk1">
                      <a:alpha val="40000"/>
                    </a:schemeClr>
                  </a:outerShdw>
                </a:effectLst>
              </a:rPr>
              <a:t>William Mitchell</a:t>
            </a:r>
          </a:p>
          <a:p>
            <a:r>
              <a:rPr lang="en-US" sz="2000" i="1" spc="-100" dirty="0">
                <a:ln w="0"/>
              </a:rPr>
              <a:t>Social Affective Neuroscience Lab</a:t>
            </a:r>
          </a:p>
          <a:p>
            <a:r>
              <a:rPr lang="en-US" dirty="0">
                <a:ln w="0"/>
                <a:solidFill>
                  <a:srgbClr val="763041"/>
                </a:solidFill>
                <a:effectLst>
                  <a:outerShdw blurRad="38100" dist="19050" dir="2700000" algn="tl" rotWithShape="0">
                    <a:schemeClr val="dk1">
                      <a:alpha val="40000"/>
                    </a:schemeClr>
                  </a:outerShdw>
                </a:effectLst>
              </a:rPr>
              <a:t>Temple University</a:t>
            </a:r>
          </a:p>
          <a:p>
            <a:r>
              <a:rPr lang="en-US" dirty="0">
                <a:ln w="0"/>
                <a:effectLst>
                  <a:outerShdw blurRad="38100" dist="38100" dir="2700000" algn="tl">
                    <a:srgbClr val="000000">
                      <a:alpha val="43137"/>
                    </a:srgbClr>
                  </a:outerShdw>
                </a:effectLst>
              </a:rPr>
              <a:t>Presented by Daniel Moriarity </a:t>
            </a: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DDAABDFD-C95C-6BDA-43C3-DEF3B760345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55660" y="5295140"/>
            <a:ext cx="2023083" cy="1378818"/>
          </a:xfrm>
          <a:prstGeom prst="rect">
            <a:avLst/>
          </a:prstGeom>
        </p:spPr>
      </p:pic>
    </p:spTree>
    <p:extLst>
      <p:ext uri="{BB962C8B-B14F-4D97-AF65-F5344CB8AC3E}">
        <p14:creationId xmlns:p14="http://schemas.microsoft.com/office/powerpoint/2010/main" val="429435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B3C13D8-1CE7-327A-2CE9-3EBA3356F3A4}"/>
              </a:ext>
            </a:extLst>
          </p:cNvPr>
          <p:cNvGrpSpPr/>
          <p:nvPr/>
        </p:nvGrpSpPr>
        <p:grpSpPr>
          <a:xfrm>
            <a:off x="856343" y="580815"/>
            <a:ext cx="10290628" cy="3354765"/>
            <a:chOff x="820851" y="5538099"/>
            <a:chExt cx="9940285" cy="3354765"/>
          </a:xfrm>
        </p:grpSpPr>
        <p:sp>
          <p:nvSpPr>
            <p:cNvPr id="6" name="TextBox 5">
              <a:extLst>
                <a:ext uri="{FF2B5EF4-FFF2-40B4-BE49-F238E27FC236}">
                  <a16:creationId xmlns:a16="http://schemas.microsoft.com/office/drawing/2014/main" id="{285E8329-B681-C88B-DA4A-F1C32CBBF549}"/>
                </a:ext>
              </a:extLst>
            </p:cNvPr>
            <p:cNvSpPr txBox="1"/>
            <p:nvPr/>
          </p:nvSpPr>
          <p:spPr>
            <a:xfrm>
              <a:off x="2507691" y="5868313"/>
              <a:ext cx="285310"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CD73E353-32CD-965B-09E6-B6FD511681C5}"/>
                </a:ext>
              </a:extLst>
            </p:cNvPr>
            <p:cNvSpPr txBox="1"/>
            <p:nvPr/>
          </p:nvSpPr>
          <p:spPr>
            <a:xfrm>
              <a:off x="820851" y="5538099"/>
              <a:ext cx="9940285" cy="3354765"/>
            </a:xfrm>
            <a:prstGeom prst="rect">
              <a:avLst/>
            </a:prstGeom>
            <a:noFill/>
          </p:spPr>
          <p:txBody>
            <a:bodyPr wrap="square" rtlCol="0">
              <a:spAutoFit/>
            </a:bodyPr>
            <a:lstStyle/>
            <a:p>
              <a:pPr marL="285750" indent="-285750">
                <a:buFont typeface="Arial" panose="020B0604020202020204" pitchFamily="34" charset="0"/>
                <a:buChar char="•"/>
              </a:pPr>
              <a:r>
                <a:rPr lang="en-US" sz="2200" dirty="0"/>
                <a:t>As emotional intensity increases, the probability of choosing </a:t>
              </a:r>
              <a:r>
                <a:rPr lang="en-US" sz="2200" b="1" dirty="0">
                  <a:solidFill>
                    <a:srgbClr val="F8766D"/>
                  </a:solidFill>
                </a:rPr>
                <a:t>Distraction</a:t>
              </a:r>
              <a:r>
                <a:rPr lang="en-US" sz="2200" dirty="0"/>
                <a:t> instead of </a:t>
              </a:r>
              <a:r>
                <a:rPr lang="en-US" sz="2200" b="1" dirty="0">
                  <a:solidFill>
                    <a:srgbClr val="04C0C5"/>
                  </a:solidFill>
                </a:rPr>
                <a:t>Reappraisal</a:t>
              </a:r>
              <a:r>
                <a:rPr lang="en-US" sz="2200" dirty="0"/>
                <a:t> increases (</a:t>
              </a:r>
              <a:r>
                <a:rPr lang="en-US" sz="2200" dirty="0" err="1"/>
                <a:t>Sheppes</a:t>
              </a:r>
              <a:r>
                <a:rPr lang="en-US" sz="2200" dirty="0"/>
                <a:t> et al., 2011)</a:t>
              </a:r>
              <a:br>
                <a:rPr lang="en-US" sz="2200" dirty="0"/>
              </a:br>
              <a:endParaRPr lang="en-US" sz="2200" dirty="0"/>
            </a:p>
            <a:p>
              <a:pPr marL="742950" lvl="1" indent="-285750">
                <a:buFont typeface="Arial" panose="020B0604020202020204" pitchFamily="34" charset="0"/>
                <a:buChar char="•"/>
              </a:pPr>
              <a:r>
                <a:rPr lang="en-US" sz="2200" dirty="0"/>
                <a:t>Meta-analysis suggests this effect size is “very large”; r+ = 0.46 – 0.61 (Matthews et al., 2021)</a:t>
              </a:r>
            </a:p>
            <a:p>
              <a:pPr marL="742950" lvl="1" indent="-285750">
                <a:buFont typeface="Arial" panose="020B0604020202020204" pitchFamily="34" charset="0"/>
                <a:buChar char="•"/>
              </a:pPr>
              <a:endParaRPr lang="en-US" sz="2200" dirty="0"/>
            </a:p>
            <a:p>
              <a:pPr marL="742950" lvl="1" indent="-285750">
                <a:buFont typeface="Arial" panose="020B0604020202020204" pitchFamily="34" charset="0"/>
                <a:buChar char="•"/>
              </a:pPr>
              <a:r>
                <a:rPr lang="en-US" sz="2200" dirty="0"/>
                <a:t>Additionally, </a:t>
              </a:r>
              <a:r>
                <a:rPr lang="en-US" sz="2200" b="1" dirty="0">
                  <a:solidFill>
                    <a:srgbClr val="F8766D"/>
                  </a:solidFill>
                </a:rPr>
                <a:t>Distraction</a:t>
              </a:r>
              <a:r>
                <a:rPr lang="en-US" sz="2200" dirty="0"/>
                <a:t> is more effective at reducing high-intensity negative emotion than </a:t>
              </a:r>
              <a:r>
                <a:rPr lang="en-US" sz="2200" b="1" dirty="0">
                  <a:solidFill>
                    <a:srgbClr val="04C0C5"/>
                  </a:solidFill>
                </a:rPr>
                <a:t>Reappraisal</a:t>
              </a:r>
              <a:r>
                <a:rPr lang="en-US" sz="2200" dirty="0"/>
                <a:t> (</a:t>
              </a:r>
              <a:r>
                <a:rPr lang="en-US" sz="2200" dirty="0" err="1"/>
                <a:t>Shafir</a:t>
              </a:r>
              <a:r>
                <a:rPr lang="en-US" sz="2200" dirty="0"/>
                <a:t> et al., 2016)</a:t>
              </a:r>
            </a:p>
            <a:p>
              <a:pPr marL="742950" lvl="1" indent="-285750">
                <a:buFont typeface="Arial" panose="020B0604020202020204" pitchFamily="34" charset="0"/>
                <a:buChar char="•"/>
              </a:pPr>
              <a:endParaRPr lang="en-US" dirty="0"/>
            </a:p>
            <a:p>
              <a:endParaRPr lang="en-US" dirty="0"/>
            </a:p>
          </p:txBody>
        </p:sp>
      </p:grpSp>
    </p:spTree>
    <p:extLst>
      <p:ext uri="{BB962C8B-B14F-4D97-AF65-F5344CB8AC3E}">
        <p14:creationId xmlns:p14="http://schemas.microsoft.com/office/powerpoint/2010/main" val="970965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7DD8466-F606-30B4-6C06-81D4083DC7D3}"/>
              </a:ext>
            </a:extLst>
          </p:cNvPr>
          <p:cNvGrpSpPr/>
          <p:nvPr/>
        </p:nvGrpSpPr>
        <p:grpSpPr>
          <a:xfrm>
            <a:off x="856343" y="580815"/>
            <a:ext cx="10290628" cy="4370427"/>
            <a:chOff x="820851" y="5538099"/>
            <a:chExt cx="9940285" cy="4370427"/>
          </a:xfrm>
        </p:grpSpPr>
        <p:sp>
          <p:nvSpPr>
            <p:cNvPr id="10" name="TextBox 9">
              <a:extLst>
                <a:ext uri="{FF2B5EF4-FFF2-40B4-BE49-F238E27FC236}">
                  <a16:creationId xmlns:a16="http://schemas.microsoft.com/office/drawing/2014/main" id="{790D57B4-A531-D1E3-86FF-C42E7994AAE5}"/>
                </a:ext>
              </a:extLst>
            </p:cNvPr>
            <p:cNvSpPr txBox="1"/>
            <p:nvPr/>
          </p:nvSpPr>
          <p:spPr>
            <a:xfrm>
              <a:off x="2507691" y="5868313"/>
              <a:ext cx="285310" cy="369332"/>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3E8D5BEF-114C-0367-1CD8-0938E07DCC0C}"/>
                </a:ext>
              </a:extLst>
            </p:cNvPr>
            <p:cNvSpPr txBox="1"/>
            <p:nvPr/>
          </p:nvSpPr>
          <p:spPr>
            <a:xfrm>
              <a:off x="820851" y="5538099"/>
              <a:ext cx="9940285" cy="4370427"/>
            </a:xfrm>
            <a:prstGeom prst="rect">
              <a:avLst/>
            </a:prstGeom>
            <a:noFill/>
          </p:spPr>
          <p:txBody>
            <a:bodyPr wrap="square" rtlCol="0">
              <a:spAutoFit/>
            </a:bodyPr>
            <a:lstStyle/>
            <a:p>
              <a:pPr marL="285750" indent="-285750">
                <a:buFont typeface="Arial" panose="020B0604020202020204" pitchFamily="34" charset="0"/>
                <a:buChar char="•"/>
              </a:pPr>
              <a:r>
                <a:rPr lang="en-US" sz="2200" dirty="0"/>
                <a:t>As emotional intensity increases, the probability of choosing </a:t>
              </a:r>
              <a:r>
                <a:rPr lang="en-US" sz="2200" b="1" dirty="0">
                  <a:solidFill>
                    <a:srgbClr val="F8766D"/>
                  </a:solidFill>
                </a:rPr>
                <a:t>Distraction</a:t>
              </a:r>
              <a:r>
                <a:rPr lang="en-US" sz="2200" dirty="0"/>
                <a:t> instead of </a:t>
              </a:r>
              <a:r>
                <a:rPr lang="en-US" sz="2200" b="1" dirty="0">
                  <a:solidFill>
                    <a:srgbClr val="04C0C5"/>
                  </a:solidFill>
                </a:rPr>
                <a:t>Reappraisal</a:t>
              </a:r>
              <a:r>
                <a:rPr lang="en-US" sz="2200" dirty="0"/>
                <a:t> increases (</a:t>
              </a:r>
              <a:r>
                <a:rPr lang="en-US" sz="2200" dirty="0" err="1"/>
                <a:t>Sheppes</a:t>
              </a:r>
              <a:r>
                <a:rPr lang="en-US" sz="2200" dirty="0"/>
                <a:t> et al., 2011)</a:t>
              </a:r>
              <a:br>
                <a:rPr lang="en-US" sz="2200" dirty="0"/>
              </a:br>
              <a:endParaRPr lang="en-US" sz="2200" dirty="0"/>
            </a:p>
            <a:p>
              <a:pPr marL="742950" lvl="1" indent="-285750">
                <a:buFont typeface="Arial" panose="020B0604020202020204" pitchFamily="34" charset="0"/>
                <a:buChar char="•"/>
              </a:pPr>
              <a:r>
                <a:rPr lang="en-US" sz="2200" dirty="0"/>
                <a:t>Meta-analysis suggests this effect size is “very large”; r+ = 0.46 – 0.61 (Matthews et al., 2021)</a:t>
              </a:r>
            </a:p>
            <a:p>
              <a:pPr marL="742950" lvl="1" indent="-285750">
                <a:buFont typeface="Arial" panose="020B0604020202020204" pitchFamily="34" charset="0"/>
                <a:buChar char="•"/>
              </a:pPr>
              <a:endParaRPr lang="en-US" sz="2200" dirty="0"/>
            </a:p>
            <a:p>
              <a:pPr marL="742950" lvl="1" indent="-285750">
                <a:buFont typeface="Arial" panose="020B0604020202020204" pitchFamily="34" charset="0"/>
                <a:buChar char="•"/>
              </a:pPr>
              <a:r>
                <a:rPr lang="en-US" sz="2200" dirty="0"/>
                <a:t>Additionally, </a:t>
              </a:r>
              <a:r>
                <a:rPr lang="en-US" sz="2200" b="1" dirty="0">
                  <a:solidFill>
                    <a:srgbClr val="F8766D"/>
                  </a:solidFill>
                </a:rPr>
                <a:t>Distraction</a:t>
              </a:r>
              <a:r>
                <a:rPr lang="en-US" sz="2200" dirty="0"/>
                <a:t> is more effective at reducing high-intensity negative emotion than </a:t>
              </a:r>
              <a:r>
                <a:rPr lang="en-US" sz="2200" b="1" dirty="0">
                  <a:solidFill>
                    <a:srgbClr val="04C0C5"/>
                  </a:solidFill>
                </a:rPr>
                <a:t>Reappraisal</a:t>
              </a:r>
              <a:r>
                <a:rPr lang="en-US" sz="2200" dirty="0"/>
                <a:t> (</a:t>
              </a:r>
              <a:r>
                <a:rPr lang="en-US" sz="2200" dirty="0" err="1"/>
                <a:t>Shafir</a:t>
              </a:r>
              <a:r>
                <a:rPr lang="en-US" sz="2200" dirty="0"/>
                <a:t> et al., 2016)</a:t>
              </a:r>
            </a:p>
            <a:p>
              <a:pPr marL="742950" lvl="1" indent="-285750">
                <a:buFont typeface="Arial" panose="020B0604020202020204" pitchFamily="34" charset="0"/>
                <a:buChar char="•"/>
              </a:pPr>
              <a:endParaRPr lang="en-US" sz="2200" dirty="0"/>
            </a:p>
            <a:p>
              <a:pPr marL="742950" lvl="1" indent="-285750">
                <a:buFont typeface="Arial" panose="020B0604020202020204" pitchFamily="34" charset="0"/>
                <a:buChar char="•"/>
              </a:pPr>
              <a:r>
                <a:rPr lang="en-US" sz="2200" dirty="0"/>
                <a:t>Failed self-regulation can have rebound effects, leaving you worse than if you hadn’t tried to self-regulate (Yeh et al., 2020)</a:t>
              </a:r>
            </a:p>
            <a:p>
              <a:pPr marL="742950" lvl="1" indent="-285750">
                <a:buFont typeface="Arial" panose="020B0604020202020204" pitchFamily="34" charset="0"/>
                <a:buChar char="•"/>
              </a:pPr>
              <a:endParaRPr lang="en-US" dirty="0"/>
            </a:p>
            <a:p>
              <a:endParaRPr lang="en-US" dirty="0"/>
            </a:p>
          </p:txBody>
        </p:sp>
      </p:grpSp>
    </p:spTree>
    <p:extLst>
      <p:ext uri="{BB962C8B-B14F-4D97-AF65-F5344CB8AC3E}">
        <p14:creationId xmlns:p14="http://schemas.microsoft.com/office/powerpoint/2010/main" val="1315170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F49BD2C-B5A1-6B7D-81CD-2B28DFB5789C}"/>
              </a:ext>
            </a:extLst>
          </p:cNvPr>
          <p:cNvGrpSpPr>
            <a:grpSpLocks noChangeAspect="1"/>
          </p:cNvGrpSpPr>
          <p:nvPr/>
        </p:nvGrpSpPr>
        <p:grpSpPr>
          <a:xfrm>
            <a:off x="2583188" y="4631474"/>
            <a:ext cx="2701748" cy="1801165"/>
            <a:chOff x="3084847" y="3725782"/>
            <a:chExt cx="4161773" cy="2774515"/>
          </a:xfrm>
        </p:grpSpPr>
        <p:pic>
          <p:nvPicPr>
            <p:cNvPr id="9" name="Picture 8" descr="A train tracks next to a building&#10;&#10;Description automatically generated">
              <a:extLst>
                <a:ext uri="{FF2B5EF4-FFF2-40B4-BE49-F238E27FC236}">
                  <a16:creationId xmlns:a16="http://schemas.microsoft.com/office/drawing/2014/main" id="{0FB5D437-B934-5ABD-1041-1C606BC2A8D3}"/>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084847" y="3725782"/>
              <a:ext cx="4161773" cy="2774515"/>
            </a:xfrm>
            <a:prstGeom prst="rect">
              <a:avLst/>
            </a:prstGeom>
          </p:spPr>
        </p:pic>
        <p:pic>
          <p:nvPicPr>
            <p:cNvPr id="10" name="Picture 9" descr="A person scratching his head&#10;&#10;Description automatically generated">
              <a:extLst>
                <a:ext uri="{FF2B5EF4-FFF2-40B4-BE49-F238E27FC236}">
                  <a16:creationId xmlns:a16="http://schemas.microsoft.com/office/drawing/2014/main" id="{081A0782-1C9A-7392-28C0-4ADE274E5B36}"/>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7604" b="99912" l="8657" r="90754">
                          <a14:foregroundMark x1="70318" y1="93988" x2="76561" y2="95314"/>
                          <a14:foregroundMark x1="76561" y1="95314" x2="79034" y2="95225"/>
                          <a14:foregroundMark x1="89635" y1="98851" x2="90754" y2="99912"/>
                          <a14:foregroundMark x1="8716" y1="77630" x2="10365" y2="75774"/>
                          <a14:foregroundMark x1="48469" y1="7604" x2="52415" y2="10345"/>
                          <a14:foregroundMark x1="35453" y1="25376" x2="35453" y2="2537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15759"/>
            <a:stretch/>
          </p:blipFill>
          <p:spPr>
            <a:xfrm>
              <a:off x="3084847" y="4119434"/>
              <a:ext cx="3011153" cy="2380863"/>
            </a:xfrm>
            <a:prstGeom prst="rect">
              <a:avLst/>
            </a:prstGeom>
          </p:spPr>
        </p:pic>
      </p:grpSp>
      <p:grpSp>
        <p:nvGrpSpPr>
          <p:cNvPr id="12" name="Group 11">
            <a:extLst>
              <a:ext uri="{FF2B5EF4-FFF2-40B4-BE49-F238E27FC236}">
                <a16:creationId xmlns:a16="http://schemas.microsoft.com/office/drawing/2014/main" id="{A3EE9C41-3878-1468-171E-6656D5867825}"/>
              </a:ext>
            </a:extLst>
          </p:cNvPr>
          <p:cNvGrpSpPr/>
          <p:nvPr/>
        </p:nvGrpSpPr>
        <p:grpSpPr>
          <a:xfrm>
            <a:off x="856343" y="580815"/>
            <a:ext cx="10290628" cy="4370427"/>
            <a:chOff x="820851" y="5538099"/>
            <a:chExt cx="9940285" cy="4370427"/>
          </a:xfrm>
        </p:grpSpPr>
        <p:sp>
          <p:nvSpPr>
            <p:cNvPr id="13" name="TextBox 12">
              <a:extLst>
                <a:ext uri="{FF2B5EF4-FFF2-40B4-BE49-F238E27FC236}">
                  <a16:creationId xmlns:a16="http://schemas.microsoft.com/office/drawing/2014/main" id="{12611763-2B3A-D95F-4FFF-3E58CEFB9257}"/>
                </a:ext>
              </a:extLst>
            </p:cNvPr>
            <p:cNvSpPr txBox="1"/>
            <p:nvPr/>
          </p:nvSpPr>
          <p:spPr>
            <a:xfrm>
              <a:off x="2507691" y="5868313"/>
              <a:ext cx="285310" cy="369332"/>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C6FCBF0C-EA52-8B7E-9FBB-10C4282C23C5}"/>
                </a:ext>
              </a:extLst>
            </p:cNvPr>
            <p:cNvSpPr txBox="1"/>
            <p:nvPr/>
          </p:nvSpPr>
          <p:spPr>
            <a:xfrm>
              <a:off x="820851" y="5538099"/>
              <a:ext cx="9940285" cy="4370427"/>
            </a:xfrm>
            <a:prstGeom prst="rect">
              <a:avLst/>
            </a:prstGeom>
            <a:noFill/>
          </p:spPr>
          <p:txBody>
            <a:bodyPr wrap="square" rtlCol="0">
              <a:spAutoFit/>
            </a:bodyPr>
            <a:lstStyle/>
            <a:p>
              <a:pPr marL="285750" indent="-285750">
                <a:buFont typeface="Arial" panose="020B0604020202020204" pitchFamily="34" charset="0"/>
                <a:buChar char="•"/>
              </a:pPr>
              <a:r>
                <a:rPr lang="en-US" sz="2200" dirty="0"/>
                <a:t>As emotional intensity increases, the probability of choosing </a:t>
              </a:r>
              <a:r>
                <a:rPr lang="en-US" sz="2200" b="1" dirty="0">
                  <a:solidFill>
                    <a:srgbClr val="F8766D"/>
                  </a:solidFill>
                </a:rPr>
                <a:t>Distraction</a:t>
              </a:r>
              <a:r>
                <a:rPr lang="en-US" sz="2200" dirty="0"/>
                <a:t> instead of </a:t>
              </a:r>
              <a:r>
                <a:rPr lang="en-US" sz="2200" b="1" dirty="0">
                  <a:solidFill>
                    <a:srgbClr val="04C0C5"/>
                  </a:solidFill>
                </a:rPr>
                <a:t>Reappraisal</a:t>
              </a:r>
              <a:r>
                <a:rPr lang="en-US" sz="2200" dirty="0"/>
                <a:t> increases (</a:t>
              </a:r>
              <a:r>
                <a:rPr lang="en-US" sz="2200" dirty="0" err="1"/>
                <a:t>Sheppes</a:t>
              </a:r>
              <a:r>
                <a:rPr lang="en-US" sz="2200" dirty="0"/>
                <a:t> et al., 2011)</a:t>
              </a:r>
              <a:br>
                <a:rPr lang="en-US" sz="2200" dirty="0"/>
              </a:br>
              <a:endParaRPr lang="en-US" sz="2200" dirty="0"/>
            </a:p>
            <a:p>
              <a:pPr marL="742950" lvl="1" indent="-285750">
                <a:buFont typeface="Arial" panose="020B0604020202020204" pitchFamily="34" charset="0"/>
                <a:buChar char="•"/>
              </a:pPr>
              <a:r>
                <a:rPr lang="en-US" sz="2200" dirty="0"/>
                <a:t>Meta-analysis suggests this effect size is “very large”; r+ = 0.46 – 0.61 (Matthews et al., 2021)</a:t>
              </a:r>
            </a:p>
            <a:p>
              <a:pPr marL="742950" lvl="1" indent="-285750">
                <a:buFont typeface="Arial" panose="020B0604020202020204" pitchFamily="34" charset="0"/>
                <a:buChar char="•"/>
              </a:pPr>
              <a:endParaRPr lang="en-US" sz="2200" dirty="0"/>
            </a:p>
            <a:p>
              <a:pPr marL="742950" lvl="1" indent="-285750">
                <a:buFont typeface="Arial" panose="020B0604020202020204" pitchFamily="34" charset="0"/>
                <a:buChar char="•"/>
              </a:pPr>
              <a:r>
                <a:rPr lang="en-US" sz="2200" dirty="0"/>
                <a:t>Additionally, </a:t>
              </a:r>
              <a:r>
                <a:rPr lang="en-US" sz="2200" b="1" dirty="0">
                  <a:solidFill>
                    <a:srgbClr val="F8766D"/>
                  </a:solidFill>
                </a:rPr>
                <a:t>Distraction</a:t>
              </a:r>
              <a:r>
                <a:rPr lang="en-US" sz="2200" dirty="0"/>
                <a:t> is more effective at reducing high-intensity negative emotion than </a:t>
              </a:r>
              <a:r>
                <a:rPr lang="en-US" sz="2200" b="1" dirty="0">
                  <a:solidFill>
                    <a:srgbClr val="04C0C5"/>
                  </a:solidFill>
                </a:rPr>
                <a:t>Reappraisal</a:t>
              </a:r>
              <a:r>
                <a:rPr lang="en-US" sz="2200" dirty="0"/>
                <a:t> (</a:t>
              </a:r>
              <a:r>
                <a:rPr lang="en-US" sz="2200" dirty="0" err="1"/>
                <a:t>Shafir</a:t>
              </a:r>
              <a:r>
                <a:rPr lang="en-US" sz="2200" dirty="0"/>
                <a:t> et al., 2016)</a:t>
              </a:r>
            </a:p>
            <a:p>
              <a:pPr marL="742950" lvl="1" indent="-285750">
                <a:buFont typeface="Arial" panose="020B0604020202020204" pitchFamily="34" charset="0"/>
                <a:buChar char="•"/>
              </a:pPr>
              <a:endParaRPr lang="en-US" sz="2200" dirty="0"/>
            </a:p>
            <a:p>
              <a:pPr marL="742950" lvl="1" indent="-285750">
                <a:buFont typeface="Arial" panose="020B0604020202020204" pitchFamily="34" charset="0"/>
                <a:buChar char="•"/>
              </a:pPr>
              <a:r>
                <a:rPr lang="en-US" sz="2200" dirty="0"/>
                <a:t>Failed self-regulation can have rebound effects, leaving you worse than if you hadn’t tried to self-regulate (Yeh et al., 2020)</a:t>
              </a:r>
            </a:p>
            <a:p>
              <a:pPr marL="742950" lvl="1" indent="-285750">
                <a:buFont typeface="Arial" panose="020B0604020202020204" pitchFamily="34" charset="0"/>
                <a:buChar char="•"/>
              </a:pPr>
              <a:endParaRPr lang="en-US" dirty="0"/>
            </a:p>
            <a:p>
              <a:endParaRPr lang="en-US" dirty="0"/>
            </a:p>
          </p:txBody>
        </p:sp>
      </p:grpSp>
    </p:spTree>
    <p:extLst>
      <p:ext uri="{BB962C8B-B14F-4D97-AF65-F5344CB8AC3E}">
        <p14:creationId xmlns:p14="http://schemas.microsoft.com/office/powerpoint/2010/main" val="3627565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A08F9F-3D45-E367-B034-EE9940BC5045}"/>
              </a:ext>
            </a:extLst>
          </p:cNvPr>
          <p:cNvGrpSpPr/>
          <p:nvPr/>
        </p:nvGrpSpPr>
        <p:grpSpPr>
          <a:xfrm>
            <a:off x="856343" y="580815"/>
            <a:ext cx="10290628" cy="4370427"/>
            <a:chOff x="820851" y="5538099"/>
            <a:chExt cx="9940285" cy="4370427"/>
          </a:xfrm>
        </p:grpSpPr>
        <p:sp>
          <p:nvSpPr>
            <p:cNvPr id="4" name="TextBox 3">
              <a:extLst>
                <a:ext uri="{FF2B5EF4-FFF2-40B4-BE49-F238E27FC236}">
                  <a16:creationId xmlns:a16="http://schemas.microsoft.com/office/drawing/2014/main" id="{EA827804-8682-8B44-E6DD-2808715BBEAC}"/>
                </a:ext>
              </a:extLst>
            </p:cNvPr>
            <p:cNvSpPr txBox="1"/>
            <p:nvPr/>
          </p:nvSpPr>
          <p:spPr>
            <a:xfrm>
              <a:off x="2507691" y="5868313"/>
              <a:ext cx="285310"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D2CABD8F-831A-005E-BED2-F3BF5C25F81C}"/>
                </a:ext>
              </a:extLst>
            </p:cNvPr>
            <p:cNvSpPr txBox="1"/>
            <p:nvPr/>
          </p:nvSpPr>
          <p:spPr>
            <a:xfrm>
              <a:off x="820851" y="5538099"/>
              <a:ext cx="9940285" cy="4370427"/>
            </a:xfrm>
            <a:prstGeom prst="rect">
              <a:avLst/>
            </a:prstGeom>
            <a:noFill/>
          </p:spPr>
          <p:txBody>
            <a:bodyPr wrap="square" rtlCol="0">
              <a:spAutoFit/>
            </a:bodyPr>
            <a:lstStyle/>
            <a:p>
              <a:pPr marL="285750" indent="-285750">
                <a:buFont typeface="Arial" panose="020B0604020202020204" pitchFamily="34" charset="0"/>
                <a:buChar char="•"/>
              </a:pPr>
              <a:r>
                <a:rPr lang="en-US" sz="2200" dirty="0"/>
                <a:t>As emotional intensity increases, the probability of choosing </a:t>
              </a:r>
              <a:r>
                <a:rPr lang="en-US" sz="2200" b="1" dirty="0">
                  <a:solidFill>
                    <a:srgbClr val="F8766D"/>
                  </a:solidFill>
                </a:rPr>
                <a:t>Distraction</a:t>
              </a:r>
              <a:r>
                <a:rPr lang="en-US" sz="2200" dirty="0"/>
                <a:t> instead of </a:t>
              </a:r>
              <a:r>
                <a:rPr lang="en-US" sz="2200" b="1" dirty="0">
                  <a:solidFill>
                    <a:srgbClr val="04C0C5"/>
                  </a:solidFill>
                </a:rPr>
                <a:t>Reappraisal</a:t>
              </a:r>
              <a:r>
                <a:rPr lang="en-US" sz="2200" dirty="0"/>
                <a:t> increases (</a:t>
              </a:r>
              <a:r>
                <a:rPr lang="en-US" sz="2200" dirty="0" err="1"/>
                <a:t>Sheppes</a:t>
              </a:r>
              <a:r>
                <a:rPr lang="en-US" sz="2200" dirty="0"/>
                <a:t> et al., 2011)</a:t>
              </a:r>
              <a:br>
                <a:rPr lang="en-US" sz="2200" dirty="0"/>
              </a:br>
              <a:endParaRPr lang="en-US" sz="2200" dirty="0"/>
            </a:p>
            <a:p>
              <a:pPr marL="742950" lvl="1" indent="-285750">
                <a:buFont typeface="Arial" panose="020B0604020202020204" pitchFamily="34" charset="0"/>
                <a:buChar char="•"/>
              </a:pPr>
              <a:r>
                <a:rPr lang="en-US" sz="2200" dirty="0"/>
                <a:t>Meta-analysis suggests this effect size is “very large”; r+ = 0.46 – 0.61 (Matthews et al., 2021)</a:t>
              </a:r>
            </a:p>
            <a:p>
              <a:pPr marL="742950" lvl="1" indent="-285750">
                <a:buFont typeface="Arial" panose="020B0604020202020204" pitchFamily="34" charset="0"/>
                <a:buChar char="•"/>
              </a:pPr>
              <a:endParaRPr lang="en-US" sz="2200" dirty="0"/>
            </a:p>
            <a:p>
              <a:pPr marL="742950" lvl="1" indent="-285750">
                <a:buFont typeface="Arial" panose="020B0604020202020204" pitchFamily="34" charset="0"/>
                <a:buChar char="•"/>
              </a:pPr>
              <a:r>
                <a:rPr lang="en-US" sz="2200" dirty="0"/>
                <a:t>Additionally, </a:t>
              </a:r>
              <a:r>
                <a:rPr lang="en-US" sz="2200" b="1" dirty="0">
                  <a:solidFill>
                    <a:srgbClr val="F8766D"/>
                  </a:solidFill>
                </a:rPr>
                <a:t>Distraction</a:t>
              </a:r>
              <a:r>
                <a:rPr lang="en-US" sz="2200" dirty="0"/>
                <a:t> is more effective at reducing high-intensity negative emotion than </a:t>
              </a:r>
              <a:r>
                <a:rPr lang="en-US" sz="2200" b="1" dirty="0">
                  <a:solidFill>
                    <a:srgbClr val="04C0C5"/>
                  </a:solidFill>
                </a:rPr>
                <a:t>Reappraisal</a:t>
              </a:r>
              <a:r>
                <a:rPr lang="en-US" sz="2200" dirty="0"/>
                <a:t> (</a:t>
              </a:r>
              <a:r>
                <a:rPr lang="en-US" sz="2200" dirty="0" err="1"/>
                <a:t>Shafir</a:t>
              </a:r>
              <a:r>
                <a:rPr lang="en-US" sz="2200" dirty="0"/>
                <a:t> et al., 2016)</a:t>
              </a:r>
            </a:p>
            <a:p>
              <a:pPr marL="742950" lvl="1" indent="-285750">
                <a:buFont typeface="Arial" panose="020B0604020202020204" pitchFamily="34" charset="0"/>
                <a:buChar char="•"/>
              </a:pPr>
              <a:endParaRPr lang="en-US" sz="2200" dirty="0"/>
            </a:p>
            <a:p>
              <a:pPr marL="742950" lvl="1" indent="-285750">
                <a:buFont typeface="Arial" panose="020B0604020202020204" pitchFamily="34" charset="0"/>
                <a:buChar char="•"/>
              </a:pPr>
              <a:r>
                <a:rPr lang="en-US" sz="2200" dirty="0"/>
                <a:t>Failed self-regulation can have rebound effects, leaving you worse than if you hadn’t tried to self-regulate (Yeh et al., 2020)</a:t>
              </a:r>
            </a:p>
            <a:p>
              <a:pPr marL="742950" lvl="1" indent="-285750">
                <a:buFont typeface="Arial" panose="020B0604020202020204" pitchFamily="34" charset="0"/>
                <a:buChar char="•"/>
              </a:pPr>
              <a:endParaRPr lang="en-US" dirty="0"/>
            </a:p>
            <a:p>
              <a:endParaRPr lang="en-US" dirty="0"/>
            </a:p>
          </p:txBody>
        </p:sp>
      </p:grpSp>
      <p:grpSp>
        <p:nvGrpSpPr>
          <p:cNvPr id="3" name="Group 2">
            <a:extLst>
              <a:ext uri="{FF2B5EF4-FFF2-40B4-BE49-F238E27FC236}">
                <a16:creationId xmlns:a16="http://schemas.microsoft.com/office/drawing/2014/main" id="{BFE42108-74D8-99FE-9F94-E85EBA56233D}"/>
              </a:ext>
            </a:extLst>
          </p:cNvPr>
          <p:cNvGrpSpPr>
            <a:grpSpLocks noChangeAspect="1"/>
          </p:cNvGrpSpPr>
          <p:nvPr/>
        </p:nvGrpSpPr>
        <p:grpSpPr>
          <a:xfrm>
            <a:off x="2583188" y="4631474"/>
            <a:ext cx="2701748" cy="1801165"/>
            <a:chOff x="3084847" y="3725782"/>
            <a:chExt cx="4161773" cy="2774515"/>
          </a:xfrm>
        </p:grpSpPr>
        <p:pic>
          <p:nvPicPr>
            <p:cNvPr id="6" name="Picture 5" descr="A train tracks next to a building&#10;&#10;Description automatically generated">
              <a:extLst>
                <a:ext uri="{FF2B5EF4-FFF2-40B4-BE49-F238E27FC236}">
                  <a16:creationId xmlns:a16="http://schemas.microsoft.com/office/drawing/2014/main" id="{77BC4053-88F8-530B-9A83-5CC62CC710FC}"/>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084847" y="3725782"/>
              <a:ext cx="4161773" cy="2774515"/>
            </a:xfrm>
            <a:prstGeom prst="rect">
              <a:avLst/>
            </a:prstGeom>
          </p:spPr>
        </p:pic>
        <p:pic>
          <p:nvPicPr>
            <p:cNvPr id="7" name="Picture 6" descr="A person scratching his head&#10;&#10;Description automatically generated">
              <a:extLst>
                <a:ext uri="{FF2B5EF4-FFF2-40B4-BE49-F238E27FC236}">
                  <a16:creationId xmlns:a16="http://schemas.microsoft.com/office/drawing/2014/main" id="{E65BB812-F690-96CA-6645-03ECFF397991}"/>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7604" b="99912" l="8657" r="90754">
                          <a14:foregroundMark x1="70318" y1="93988" x2="76561" y2="95314"/>
                          <a14:foregroundMark x1="76561" y1="95314" x2="79034" y2="95225"/>
                          <a14:foregroundMark x1="89635" y1="98851" x2="90754" y2="99912"/>
                          <a14:foregroundMark x1="8716" y1="77630" x2="10365" y2="75774"/>
                          <a14:foregroundMark x1="48469" y1="7604" x2="52415" y2="10345"/>
                          <a14:foregroundMark x1="35453" y1="25376" x2="35453" y2="2537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15759"/>
            <a:stretch/>
          </p:blipFill>
          <p:spPr>
            <a:xfrm>
              <a:off x="3084847" y="4119434"/>
              <a:ext cx="3011153" cy="2380863"/>
            </a:xfrm>
            <a:prstGeom prst="rect">
              <a:avLst/>
            </a:prstGeom>
          </p:spPr>
        </p:pic>
      </p:grpSp>
      <p:pic>
        <p:nvPicPr>
          <p:cNvPr id="8" name="Picture 7" descr="A bear walking on a road&#10;&#10;Description automatically generated">
            <a:extLst>
              <a:ext uri="{FF2B5EF4-FFF2-40B4-BE49-F238E27FC236}">
                <a16:creationId xmlns:a16="http://schemas.microsoft.com/office/drawing/2014/main" id="{92C540F1-B1D0-B21D-4A89-F556D9D7456D}"/>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29923" t="6774"/>
          <a:stretch/>
        </p:blipFill>
        <p:spPr>
          <a:xfrm>
            <a:off x="6907064" y="4631474"/>
            <a:ext cx="2701748" cy="1801166"/>
          </a:xfrm>
          <a:prstGeom prst="rect">
            <a:avLst/>
          </a:prstGeom>
        </p:spPr>
      </p:pic>
      <p:sp>
        <p:nvSpPr>
          <p:cNvPr id="9" name="TextBox 8">
            <a:extLst>
              <a:ext uri="{FF2B5EF4-FFF2-40B4-BE49-F238E27FC236}">
                <a16:creationId xmlns:a16="http://schemas.microsoft.com/office/drawing/2014/main" id="{A407D4F8-5ADA-DA26-1BB1-FDE4D35D7B79}"/>
              </a:ext>
            </a:extLst>
          </p:cNvPr>
          <p:cNvSpPr txBox="1"/>
          <p:nvPr/>
        </p:nvSpPr>
        <p:spPr>
          <a:xfrm>
            <a:off x="622535" y="-1446550"/>
            <a:ext cx="3669440" cy="1446550"/>
          </a:xfrm>
          <a:prstGeom prst="rect">
            <a:avLst/>
          </a:prstGeom>
          <a:noFill/>
        </p:spPr>
        <p:txBody>
          <a:bodyPr wrap="none" rtlCol="0">
            <a:spAutoFit/>
          </a:bodyPr>
          <a:lstStyle/>
          <a:p>
            <a:r>
              <a:rPr lang="en-US" sz="8800" b="1" dirty="0">
                <a:solidFill>
                  <a:srgbClr val="00B050"/>
                </a:solidFill>
              </a:rPr>
              <a:t>Theory</a:t>
            </a:r>
          </a:p>
        </p:txBody>
      </p:sp>
      <p:sp>
        <p:nvSpPr>
          <p:cNvPr id="10" name="TextBox 9">
            <a:extLst>
              <a:ext uri="{FF2B5EF4-FFF2-40B4-BE49-F238E27FC236}">
                <a16:creationId xmlns:a16="http://schemas.microsoft.com/office/drawing/2014/main" id="{B2C3D32D-4065-0AD0-BBB6-405AEF1F15C6}"/>
              </a:ext>
            </a:extLst>
          </p:cNvPr>
          <p:cNvSpPr txBox="1"/>
          <p:nvPr/>
        </p:nvSpPr>
        <p:spPr>
          <a:xfrm>
            <a:off x="7623738" y="-1448285"/>
            <a:ext cx="4133904" cy="1446550"/>
          </a:xfrm>
          <a:prstGeom prst="rect">
            <a:avLst/>
          </a:prstGeom>
          <a:noFill/>
        </p:spPr>
        <p:txBody>
          <a:bodyPr wrap="none" rtlCol="0">
            <a:spAutoFit/>
          </a:bodyPr>
          <a:lstStyle/>
          <a:p>
            <a:r>
              <a:rPr lang="en-US" sz="8800" b="1" dirty="0">
                <a:solidFill>
                  <a:srgbClr val="FF0000"/>
                </a:solidFill>
              </a:rPr>
              <a:t>Practice</a:t>
            </a:r>
          </a:p>
        </p:txBody>
      </p:sp>
      <p:pic>
        <p:nvPicPr>
          <p:cNvPr id="13" name="Picture 12">
            <a:extLst>
              <a:ext uri="{FF2B5EF4-FFF2-40B4-BE49-F238E27FC236}">
                <a16:creationId xmlns:a16="http://schemas.microsoft.com/office/drawing/2014/main" id="{775F8893-FB26-D689-B4AE-CBC1F13BED6D}"/>
              </a:ext>
            </a:extLst>
          </p:cNvPr>
          <p:cNvPicPr>
            <a:picLocks noChangeAspect="1"/>
          </p:cNvPicPr>
          <p:nvPr/>
        </p:nvPicPr>
        <p:blipFill>
          <a:blip r:embed="rId11"/>
          <a:stretch>
            <a:fillRect/>
          </a:stretch>
        </p:blipFill>
        <p:spPr>
          <a:xfrm>
            <a:off x="-2168321" y="11905"/>
            <a:ext cx="1745510" cy="1168082"/>
          </a:xfrm>
          <a:prstGeom prst="rect">
            <a:avLst/>
          </a:prstGeom>
        </p:spPr>
      </p:pic>
      <p:pic>
        <p:nvPicPr>
          <p:cNvPr id="14" name="Picture 13">
            <a:extLst>
              <a:ext uri="{FF2B5EF4-FFF2-40B4-BE49-F238E27FC236}">
                <a16:creationId xmlns:a16="http://schemas.microsoft.com/office/drawing/2014/main" id="{6BB95FB7-C33B-7824-5EDE-F578EBBEA3C4}"/>
              </a:ext>
            </a:extLst>
          </p:cNvPr>
          <p:cNvPicPr>
            <a:picLocks noChangeAspect="1"/>
          </p:cNvPicPr>
          <p:nvPr/>
        </p:nvPicPr>
        <p:blipFill>
          <a:blip r:embed="rId12"/>
          <a:stretch>
            <a:fillRect/>
          </a:stretch>
        </p:blipFill>
        <p:spPr>
          <a:xfrm>
            <a:off x="-2168321" y="1379525"/>
            <a:ext cx="1745509" cy="1222067"/>
          </a:xfrm>
          <a:prstGeom prst="rect">
            <a:avLst/>
          </a:prstGeom>
        </p:spPr>
      </p:pic>
    </p:spTree>
    <p:extLst>
      <p:ext uri="{BB962C8B-B14F-4D97-AF65-F5344CB8AC3E}">
        <p14:creationId xmlns:p14="http://schemas.microsoft.com/office/powerpoint/2010/main" val="1106914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3" name="Picture 2" descr="A bear walking on a road&#10;&#10;Description automatically generated">
            <a:extLst>
              <a:ext uri="{FF2B5EF4-FFF2-40B4-BE49-F238E27FC236}">
                <a16:creationId xmlns:a16="http://schemas.microsoft.com/office/drawing/2014/main" id="{D478866D-EFF7-AD29-D3C3-44AF0264B9B6}"/>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9923" t="6774"/>
          <a:stretch/>
        </p:blipFill>
        <p:spPr>
          <a:xfrm>
            <a:off x="1391635" y="3833188"/>
            <a:ext cx="3209393" cy="2139596"/>
          </a:xfrm>
          <a:prstGeom prst="rect">
            <a:avLst/>
          </a:prstGeom>
        </p:spPr>
      </p:pic>
      <p:pic>
        <p:nvPicPr>
          <p:cNvPr id="5" name="Picture 4">
            <a:extLst>
              <a:ext uri="{FF2B5EF4-FFF2-40B4-BE49-F238E27FC236}">
                <a16:creationId xmlns:a16="http://schemas.microsoft.com/office/drawing/2014/main" id="{FFB860CC-25A0-59A8-0BDA-D9E3622A2211}"/>
              </a:ext>
            </a:extLst>
          </p:cNvPr>
          <p:cNvPicPr>
            <a:picLocks noChangeAspect="1"/>
          </p:cNvPicPr>
          <p:nvPr/>
        </p:nvPicPr>
        <p:blipFill>
          <a:blip r:embed="rId5"/>
          <a:stretch>
            <a:fillRect/>
          </a:stretch>
        </p:blipFill>
        <p:spPr>
          <a:xfrm>
            <a:off x="1391634" y="560135"/>
            <a:ext cx="3209393" cy="2246963"/>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E101FD81-9689-D7E1-9B0E-5ADCB8FBCE73}"/>
              </a:ext>
            </a:extLst>
          </p:cNvPr>
          <p:cNvPicPr>
            <a:picLocks noChangeAspect="1"/>
          </p:cNvPicPr>
          <p:nvPr/>
        </p:nvPicPr>
        <p:blipFill>
          <a:blip r:embed="rId6" cstate="hq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086109" y="2307771"/>
            <a:ext cx="1820442" cy="1892414"/>
          </a:xfrm>
          <a:prstGeom prst="rect">
            <a:avLst/>
          </a:prstGeom>
        </p:spPr>
      </p:pic>
    </p:spTree>
    <p:extLst>
      <p:ext uri="{BB962C8B-B14F-4D97-AF65-F5344CB8AC3E}">
        <p14:creationId xmlns:p14="http://schemas.microsoft.com/office/powerpoint/2010/main" val="3852057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24A30D-3052-AA7C-D9BD-079ABBB7E89B}"/>
              </a:ext>
            </a:extLst>
          </p:cNvPr>
          <p:cNvSpPr txBox="1"/>
          <p:nvPr/>
        </p:nvSpPr>
        <p:spPr>
          <a:xfrm>
            <a:off x="6096000" y="284634"/>
            <a:ext cx="6095999" cy="3293209"/>
          </a:xfrm>
          <a:prstGeom prst="rect">
            <a:avLst/>
          </a:prstGeom>
          <a:noFill/>
        </p:spPr>
        <p:txBody>
          <a:bodyPr wrap="square" rtlCol="0">
            <a:spAutoFit/>
          </a:bodyPr>
          <a:lstStyle/>
          <a:p>
            <a:pPr algn="ctr"/>
            <a:r>
              <a:rPr lang="en-US" sz="4400" b="1" dirty="0">
                <a:solidFill>
                  <a:srgbClr val="FF0000"/>
                </a:solidFill>
              </a:rPr>
              <a:t>High-Stress Events</a:t>
            </a:r>
            <a:r>
              <a:rPr lang="en-US" sz="4400" b="1" dirty="0"/>
              <a:t> </a:t>
            </a:r>
            <a:br>
              <a:rPr lang="en-US" sz="4400" b="1" dirty="0"/>
            </a:br>
            <a:r>
              <a:rPr lang="en-US" sz="4400" b="1" dirty="0"/>
              <a:t>in our lives can be</a:t>
            </a:r>
            <a:r>
              <a:rPr lang="en-US" sz="4400" dirty="0"/>
              <a:t>:</a:t>
            </a:r>
            <a:br>
              <a:rPr lang="en-US" sz="4400" dirty="0"/>
            </a:br>
            <a:endParaRPr lang="en-US" sz="2400" dirty="0"/>
          </a:p>
          <a:p>
            <a:pPr lvl="2">
              <a:buSzPct val="150000"/>
            </a:pPr>
            <a:br>
              <a:rPr lang="en-US" sz="3200" b="1" spc="200" dirty="0">
                <a:solidFill>
                  <a:srgbClr val="FF0000"/>
                </a:solidFill>
              </a:rPr>
            </a:br>
            <a:br>
              <a:rPr lang="en-US" sz="3200" spc="200" dirty="0">
                <a:solidFill>
                  <a:srgbClr val="FF0000"/>
                </a:solidFill>
              </a:rPr>
            </a:br>
            <a:endParaRPr lang="en-US" sz="3200" spc="200" dirty="0">
              <a:solidFill>
                <a:srgbClr val="FF0000"/>
              </a:solidFill>
            </a:endParaRPr>
          </a:p>
        </p:txBody>
      </p:sp>
      <p:pic>
        <p:nvPicPr>
          <p:cNvPr id="3" name="Picture 2" descr="A bear walking on a road&#10;&#10;Description automatically generated">
            <a:extLst>
              <a:ext uri="{FF2B5EF4-FFF2-40B4-BE49-F238E27FC236}">
                <a16:creationId xmlns:a16="http://schemas.microsoft.com/office/drawing/2014/main" id="{D478866D-EFF7-AD29-D3C3-44AF0264B9B6}"/>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9923" t="6774"/>
          <a:stretch/>
        </p:blipFill>
        <p:spPr>
          <a:xfrm>
            <a:off x="1391635" y="3833188"/>
            <a:ext cx="3209393" cy="2139596"/>
          </a:xfrm>
          <a:prstGeom prst="rect">
            <a:avLst/>
          </a:prstGeom>
        </p:spPr>
      </p:pic>
      <p:pic>
        <p:nvPicPr>
          <p:cNvPr id="5" name="Picture 4">
            <a:extLst>
              <a:ext uri="{FF2B5EF4-FFF2-40B4-BE49-F238E27FC236}">
                <a16:creationId xmlns:a16="http://schemas.microsoft.com/office/drawing/2014/main" id="{FFB860CC-25A0-59A8-0BDA-D9E3622A2211}"/>
              </a:ext>
            </a:extLst>
          </p:cNvPr>
          <p:cNvPicPr>
            <a:picLocks noChangeAspect="1"/>
          </p:cNvPicPr>
          <p:nvPr/>
        </p:nvPicPr>
        <p:blipFill>
          <a:blip r:embed="rId5">
            <a:alphaModFix amt="20000"/>
          </a:blip>
          <a:stretch>
            <a:fillRect/>
          </a:stretch>
        </p:blipFill>
        <p:spPr>
          <a:xfrm>
            <a:off x="1391634" y="560135"/>
            <a:ext cx="3209393" cy="2246963"/>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E101FD81-9689-D7E1-9B0E-5ADCB8FBCE73}"/>
              </a:ext>
            </a:extLst>
          </p:cNvPr>
          <p:cNvPicPr>
            <a:picLocks noChangeAspect="1"/>
          </p:cNvPicPr>
          <p:nvPr/>
        </p:nvPicPr>
        <p:blipFill>
          <a:blip r:embed="rId6" cstate="hqprint">
            <a:alphaModFix amt="20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086109" y="2307771"/>
            <a:ext cx="1820442" cy="1892414"/>
          </a:xfrm>
          <a:prstGeom prst="rect">
            <a:avLst/>
          </a:prstGeom>
        </p:spPr>
      </p:pic>
      <p:sp>
        <p:nvSpPr>
          <p:cNvPr id="8" name="TextBox 7">
            <a:extLst>
              <a:ext uri="{FF2B5EF4-FFF2-40B4-BE49-F238E27FC236}">
                <a16:creationId xmlns:a16="http://schemas.microsoft.com/office/drawing/2014/main" id="{3DBD1209-D953-ECF4-42F0-6CA10D45DBF3}"/>
              </a:ext>
            </a:extLst>
          </p:cNvPr>
          <p:cNvSpPr txBox="1"/>
          <p:nvPr/>
        </p:nvSpPr>
        <p:spPr>
          <a:xfrm>
            <a:off x="6819980" y="2307771"/>
            <a:ext cx="3123804" cy="584775"/>
          </a:xfrm>
          <a:prstGeom prst="rect">
            <a:avLst/>
          </a:prstGeom>
          <a:noFill/>
        </p:spPr>
        <p:txBody>
          <a:bodyPr wrap="none" rtlCol="0">
            <a:spAutoFit/>
          </a:bodyPr>
          <a:lstStyle/>
          <a:p>
            <a:pPr marL="1485900" lvl="2" indent="-571500">
              <a:buSzPct val="150000"/>
              <a:buBlip>
                <a:blip r:embed="rId8">
                  <a:extLst>
                    <a:ext uri="{96DAC541-7B7A-43D3-8B79-37D633B846F1}">
                      <asvg:svgBlip xmlns:asvg="http://schemas.microsoft.com/office/drawing/2016/SVG/main" r:embed="rId9"/>
                    </a:ext>
                  </a:extLst>
                </a:blip>
              </a:buBlip>
            </a:pPr>
            <a:r>
              <a:rPr lang="en-US" sz="3200" b="1" spc="200" dirty="0">
                <a:solidFill>
                  <a:srgbClr val="FF0000"/>
                </a:solidFill>
              </a:rPr>
              <a:t>Intense</a:t>
            </a:r>
          </a:p>
        </p:txBody>
      </p:sp>
    </p:spTree>
    <p:extLst>
      <p:ext uri="{BB962C8B-B14F-4D97-AF65-F5344CB8AC3E}">
        <p14:creationId xmlns:p14="http://schemas.microsoft.com/office/powerpoint/2010/main" val="1011824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24A30D-3052-AA7C-D9BD-079ABBB7E89B}"/>
              </a:ext>
            </a:extLst>
          </p:cNvPr>
          <p:cNvSpPr txBox="1"/>
          <p:nvPr/>
        </p:nvSpPr>
        <p:spPr>
          <a:xfrm>
            <a:off x="6096000" y="284634"/>
            <a:ext cx="6095999" cy="3293209"/>
          </a:xfrm>
          <a:prstGeom prst="rect">
            <a:avLst/>
          </a:prstGeom>
          <a:noFill/>
        </p:spPr>
        <p:txBody>
          <a:bodyPr wrap="square" rtlCol="0">
            <a:spAutoFit/>
          </a:bodyPr>
          <a:lstStyle/>
          <a:p>
            <a:pPr algn="ctr"/>
            <a:r>
              <a:rPr lang="en-US" sz="4400" b="1" dirty="0">
                <a:solidFill>
                  <a:srgbClr val="FF0000"/>
                </a:solidFill>
              </a:rPr>
              <a:t>High-Stress Events</a:t>
            </a:r>
            <a:r>
              <a:rPr lang="en-US" sz="4400" b="1" dirty="0"/>
              <a:t> </a:t>
            </a:r>
            <a:br>
              <a:rPr lang="en-US" sz="4400" b="1" dirty="0"/>
            </a:br>
            <a:r>
              <a:rPr lang="en-US" sz="4400" b="1" dirty="0"/>
              <a:t>in our lives can be</a:t>
            </a:r>
            <a:r>
              <a:rPr lang="en-US" sz="4400" dirty="0"/>
              <a:t>:</a:t>
            </a:r>
            <a:br>
              <a:rPr lang="en-US" sz="4400" dirty="0"/>
            </a:br>
            <a:endParaRPr lang="en-US" sz="2400" dirty="0"/>
          </a:p>
          <a:p>
            <a:pPr lvl="2">
              <a:buSzPct val="150000"/>
            </a:pPr>
            <a:br>
              <a:rPr lang="en-US" sz="3200" b="1" spc="200" dirty="0">
                <a:solidFill>
                  <a:srgbClr val="FF0000"/>
                </a:solidFill>
              </a:rPr>
            </a:br>
            <a:br>
              <a:rPr lang="en-US" sz="3200" spc="200" dirty="0">
                <a:solidFill>
                  <a:srgbClr val="FF0000"/>
                </a:solidFill>
              </a:rPr>
            </a:br>
            <a:endParaRPr lang="en-US" sz="3200" spc="200" dirty="0">
              <a:solidFill>
                <a:srgbClr val="FF0000"/>
              </a:solidFill>
            </a:endParaRPr>
          </a:p>
        </p:txBody>
      </p:sp>
      <p:pic>
        <p:nvPicPr>
          <p:cNvPr id="3" name="Picture 2" descr="A bear walking on a road&#10;&#10;Description automatically generated">
            <a:extLst>
              <a:ext uri="{FF2B5EF4-FFF2-40B4-BE49-F238E27FC236}">
                <a16:creationId xmlns:a16="http://schemas.microsoft.com/office/drawing/2014/main" id="{D478866D-EFF7-AD29-D3C3-44AF0264B9B6}"/>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9923" t="6774"/>
          <a:stretch/>
        </p:blipFill>
        <p:spPr>
          <a:xfrm>
            <a:off x="1391635" y="3833188"/>
            <a:ext cx="3209393" cy="2139596"/>
          </a:xfrm>
          <a:prstGeom prst="rect">
            <a:avLst/>
          </a:prstGeom>
        </p:spPr>
      </p:pic>
      <p:pic>
        <p:nvPicPr>
          <p:cNvPr id="5" name="Picture 4">
            <a:extLst>
              <a:ext uri="{FF2B5EF4-FFF2-40B4-BE49-F238E27FC236}">
                <a16:creationId xmlns:a16="http://schemas.microsoft.com/office/drawing/2014/main" id="{FFB860CC-25A0-59A8-0BDA-D9E3622A2211}"/>
              </a:ext>
            </a:extLst>
          </p:cNvPr>
          <p:cNvPicPr>
            <a:picLocks noChangeAspect="1"/>
          </p:cNvPicPr>
          <p:nvPr/>
        </p:nvPicPr>
        <p:blipFill>
          <a:blip r:embed="rId5">
            <a:alphaModFix amt="20000"/>
          </a:blip>
          <a:stretch>
            <a:fillRect/>
          </a:stretch>
        </p:blipFill>
        <p:spPr>
          <a:xfrm>
            <a:off x="1391634" y="560135"/>
            <a:ext cx="3209393" cy="2246963"/>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E101FD81-9689-D7E1-9B0E-5ADCB8FBCE73}"/>
              </a:ext>
            </a:extLst>
          </p:cNvPr>
          <p:cNvPicPr>
            <a:picLocks noChangeAspect="1"/>
          </p:cNvPicPr>
          <p:nvPr/>
        </p:nvPicPr>
        <p:blipFill>
          <a:blip r:embed="rId6" cstate="hqprint">
            <a:alphaModFix amt="20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086109" y="2307771"/>
            <a:ext cx="1820442" cy="1892414"/>
          </a:xfrm>
          <a:prstGeom prst="rect">
            <a:avLst/>
          </a:prstGeom>
        </p:spPr>
      </p:pic>
      <p:sp>
        <p:nvSpPr>
          <p:cNvPr id="8" name="TextBox 7">
            <a:extLst>
              <a:ext uri="{FF2B5EF4-FFF2-40B4-BE49-F238E27FC236}">
                <a16:creationId xmlns:a16="http://schemas.microsoft.com/office/drawing/2014/main" id="{63257D7B-0B2C-E87F-4907-ED65A8DEA200}"/>
              </a:ext>
            </a:extLst>
          </p:cNvPr>
          <p:cNvSpPr txBox="1"/>
          <p:nvPr/>
        </p:nvSpPr>
        <p:spPr>
          <a:xfrm>
            <a:off x="6819980" y="2307771"/>
            <a:ext cx="3980385" cy="1569660"/>
          </a:xfrm>
          <a:prstGeom prst="rect">
            <a:avLst/>
          </a:prstGeom>
          <a:noFill/>
        </p:spPr>
        <p:txBody>
          <a:bodyPr wrap="none" rtlCol="0">
            <a:spAutoFit/>
          </a:bodyPr>
          <a:lstStyle/>
          <a:p>
            <a:pPr marL="1485900" lvl="2" indent="-571500">
              <a:buSzPct val="150000"/>
              <a:buBlip>
                <a:blip r:embed="rId8">
                  <a:extLst>
                    <a:ext uri="{96DAC541-7B7A-43D3-8B79-37D633B846F1}">
                      <asvg:svgBlip xmlns:asvg="http://schemas.microsoft.com/office/drawing/2016/SVG/main" r:embed="rId9"/>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10">
                  <a:extLst>
                    <a:ext uri="{96DAC541-7B7A-43D3-8B79-37D633B846F1}">
                      <asvg:svgBlip xmlns:asvg="http://schemas.microsoft.com/office/drawing/2016/SVG/main" r:embed="rId11"/>
                    </a:ext>
                  </a:extLst>
                </a:blip>
              </a:buBlip>
            </a:pPr>
            <a:r>
              <a:rPr lang="en-US" sz="3200" b="1" spc="200" dirty="0">
                <a:solidFill>
                  <a:srgbClr val="FF0000"/>
                </a:solidFill>
              </a:rPr>
              <a:t>Unexpected</a:t>
            </a:r>
            <a:endParaRPr lang="en-US" sz="3200" spc="200" dirty="0">
              <a:solidFill>
                <a:schemeClr val="accent1">
                  <a:lumMod val="75000"/>
                </a:schemeClr>
              </a:solidFill>
            </a:endParaRPr>
          </a:p>
        </p:txBody>
      </p:sp>
    </p:spTree>
    <p:extLst>
      <p:ext uri="{BB962C8B-B14F-4D97-AF65-F5344CB8AC3E}">
        <p14:creationId xmlns:p14="http://schemas.microsoft.com/office/powerpoint/2010/main" val="3194486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24A30D-3052-AA7C-D9BD-079ABBB7E89B}"/>
              </a:ext>
            </a:extLst>
          </p:cNvPr>
          <p:cNvSpPr txBox="1"/>
          <p:nvPr/>
        </p:nvSpPr>
        <p:spPr>
          <a:xfrm>
            <a:off x="6096000" y="284634"/>
            <a:ext cx="6095999" cy="3293209"/>
          </a:xfrm>
          <a:prstGeom prst="rect">
            <a:avLst/>
          </a:prstGeom>
          <a:noFill/>
        </p:spPr>
        <p:txBody>
          <a:bodyPr wrap="square" rtlCol="0">
            <a:spAutoFit/>
          </a:bodyPr>
          <a:lstStyle/>
          <a:p>
            <a:pPr algn="ctr"/>
            <a:r>
              <a:rPr lang="en-US" sz="4400" b="1" dirty="0">
                <a:solidFill>
                  <a:srgbClr val="FF0000"/>
                </a:solidFill>
              </a:rPr>
              <a:t>High-Stress Events</a:t>
            </a:r>
            <a:r>
              <a:rPr lang="en-US" sz="4400" b="1" dirty="0"/>
              <a:t> </a:t>
            </a:r>
            <a:br>
              <a:rPr lang="en-US" sz="4400" b="1" dirty="0"/>
            </a:br>
            <a:r>
              <a:rPr lang="en-US" sz="4400" b="1" dirty="0"/>
              <a:t>in our lives can be</a:t>
            </a:r>
            <a:r>
              <a:rPr lang="en-US" sz="4400" dirty="0"/>
              <a:t>:</a:t>
            </a:r>
            <a:br>
              <a:rPr lang="en-US" sz="4400" dirty="0"/>
            </a:br>
            <a:endParaRPr lang="en-US" sz="2400" dirty="0"/>
          </a:p>
          <a:p>
            <a:pPr lvl="2">
              <a:buSzPct val="150000"/>
            </a:pPr>
            <a:br>
              <a:rPr lang="en-US" sz="3200" b="1" spc="200" dirty="0">
                <a:solidFill>
                  <a:srgbClr val="FF0000"/>
                </a:solidFill>
              </a:rPr>
            </a:br>
            <a:br>
              <a:rPr lang="en-US" sz="3200" spc="200" dirty="0">
                <a:solidFill>
                  <a:srgbClr val="FF0000"/>
                </a:solidFill>
              </a:rPr>
            </a:br>
            <a:endParaRPr lang="en-US" sz="3200" spc="200" dirty="0">
              <a:solidFill>
                <a:srgbClr val="FF0000"/>
              </a:solidFill>
            </a:endParaRPr>
          </a:p>
        </p:txBody>
      </p:sp>
      <p:pic>
        <p:nvPicPr>
          <p:cNvPr id="3" name="Picture 2" descr="A bear walking on a road&#10;&#10;Description automatically generated">
            <a:extLst>
              <a:ext uri="{FF2B5EF4-FFF2-40B4-BE49-F238E27FC236}">
                <a16:creationId xmlns:a16="http://schemas.microsoft.com/office/drawing/2014/main" id="{D478866D-EFF7-AD29-D3C3-44AF0264B9B6}"/>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9923" t="6774"/>
          <a:stretch/>
        </p:blipFill>
        <p:spPr>
          <a:xfrm>
            <a:off x="1391635" y="3833188"/>
            <a:ext cx="3209393" cy="2139596"/>
          </a:xfrm>
          <a:prstGeom prst="rect">
            <a:avLst/>
          </a:prstGeom>
        </p:spPr>
      </p:pic>
      <p:pic>
        <p:nvPicPr>
          <p:cNvPr id="5" name="Picture 4">
            <a:extLst>
              <a:ext uri="{FF2B5EF4-FFF2-40B4-BE49-F238E27FC236}">
                <a16:creationId xmlns:a16="http://schemas.microsoft.com/office/drawing/2014/main" id="{FFB860CC-25A0-59A8-0BDA-D9E3622A2211}"/>
              </a:ext>
            </a:extLst>
          </p:cNvPr>
          <p:cNvPicPr>
            <a:picLocks noChangeAspect="1"/>
          </p:cNvPicPr>
          <p:nvPr/>
        </p:nvPicPr>
        <p:blipFill>
          <a:blip r:embed="rId5">
            <a:alphaModFix amt="20000"/>
          </a:blip>
          <a:stretch>
            <a:fillRect/>
          </a:stretch>
        </p:blipFill>
        <p:spPr>
          <a:xfrm>
            <a:off x="1391634" y="560135"/>
            <a:ext cx="3209393" cy="2246963"/>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E101FD81-9689-D7E1-9B0E-5ADCB8FBCE73}"/>
              </a:ext>
            </a:extLst>
          </p:cNvPr>
          <p:cNvPicPr>
            <a:picLocks noChangeAspect="1"/>
          </p:cNvPicPr>
          <p:nvPr/>
        </p:nvPicPr>
        <p:blipFill>
          <a:blip r:embed="rId6" cstate="hqprint">
            <a:alphaModFix amt="20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086109" y="2307771"/>
            <a:ext cx="1820442" cy="1892414"/>
          </a:xfrm>
          <a:prstGeom prst="rect">
            <a:avLst/>
          </a:prstGeom>
        </p:spPr>
      </p:pic>
      <p:sp>
        <p:nvSpPr>
          <p:cNvPr id="8" name="TextBox 7">
            <a:extLst>
              <a:ext uri="{FF2B5EF4-FFF2-40B4-BE49-F238E27FC236}">
                <a16:creationId xmlns:a16="http://schemas.microsoft.com/office/drawing/2014/main" id="{63257D7B-0B2C-E87F-4907-ED65A8DEA200}"/>
              </a:ext>
            </a:extLst>
          </p:cNvPr>
          <p:cNvSpPr txBox="1"/>
          <p:nvPr/>
        </p:nvSpPr>
        <p:spPr>
          <a:xfrm>
            <a:off x="6819980" y="2307771"/>
            <a:ext cx="3980385" cy="2831544"/>
          </a:xfrm>
          <a:prstGeom prst="rect">
            <a:avLst/>
          </a:prstGeom>
          <a:noFill/>
        </p:spPr>
        <p:txBody>
          <a:bodyPr wrap="none" rtlCol="0">
            <a:spAutoFit/>
          </a:bodyPr>
          <a:lstStyle/>
          <a:p>
            <a:pPr marL="1485900" lvl="2" indent="-571500">
              <a:buSzPct val="150000"/>
              <a:buBlip>
                <a:blip r:embed="rId8">
                  <a:extLst>
                    <a:ext uri="{96DAC541-7B7A-43D3-8B79-37D633B846F1}">
                      <asvg:svgBlip xmlns:asvg="http://schemas.microsoft.com/office/drawing/2016/SVG/main" r:embed="rId9"/>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10">
                  <a:extLst>
                    <a:ext uri="{96DAC541-7B7A-43D3-8B79-37D633B846F1}">
                      <asvg:svgBlip xmlns:asvg="http://schemas.microsoft.com/office/drawing/2016/SVG/main" r:embed="rId11"/>
                    </a:ext>
                  </a:extLst>
                </a:blip>
              </a:buBlip>
            </a:pPr>
            <a:r>
              <a:rPr lang="en-US" sz="3200" b="1" spc="200" dirty="0">
                <a:solidFill>
                  <a:srgbClr val="FF0000"/>
                </a:solidFill>
              </a:rPr>
              <a:t>Unexpected</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2">
                  <a:extLst>
                    <a:ext uri="{96DAC541-7B7A-43D3-8B79-37D633B846F1}">
                      <asvg:svgBlip xmlns:asvg="http://schemas.microsoft.com/office/drawing/2016/SVG/main" r:embed="rId13"/>
                    </a:ext>
                  </a:extLst>
                </a:blip>
              </a:buBlip>
            </a:pPr>
            <a:r>
              <a:rPr lang="en-US" sz="3200" b="1" spc="200" dirty="0">
                <a:solidFill>
                  <a:srgbClr val="FF0000"/>
                </a:solidFill>
              </a:rPr>
              <a:t>Dynamic</a:t>
            </a:r>
            <a:br>
              <a:rPr lang="en-US" sz="3200" spc="200" dirty="0">
                <a:solidFill>
                  <a:schemeClr val="accent1">
                    <a:lumMod val="75000"/>
                  </a:schemeClr>
                </a:solidFill>
              </a:rPr>
            </a:br>
            <a:endParaRPr lang="en-US" dirty="0"/>
          </a:p>
        </p:txBody>
      </p:sp>
    </p:spTree>
    <p:extLst>
      <p:ext uri="{BB962C8B-B14F-4D97-AF65-F5344CB8AC3E}">
        <p14:creationId xmlns:p14="http://schemas.microsoft.com/office/powerpoint/2010/main" val="3617096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24A30D-3052-AA7C-D9BD-079ABBB7E89B}"/>
              </a:ext>
            </a:extLst>
          </p:cNvPr>
          <p:cNvSpPr txBox="1"/>
          <p:nvPr/>
        </p:nvSpPr>
        <p:spPr>
          <a:xfrm>
            <a:off x="6096000" y="284634"/>
            <a:ext cx="6095999" cy="3293209"/>
          </a:xfrm>
          <a:prstGeom prst="rect">
            <a:avLst/>
          </a:prstGeom>
          <a:noFill/>
        </p:spPr>
        <p:txBody>
          <a:bodyPr wrap="square" rtlCol="0">
            <a:spAutoFit/>
          </a:bodyPr>
          <a:lstStyle/>
          <a:p>
            <a:pPr algn="ctr"/>
            <a:r>
              <a:rPr lang="en-US" sz="4400" b="1" dirty="0">
                <a:solidFill>
                  <a:srgbClr val="FF0000"/>
                </a:solidFill>
              </a:rPr>
              <a:t>High-Stress Events</a:t>
            </a:r>
            <a:r>
              <a:rPr lang="en-US" sz="4400" b="1" dirty="0"/>
              <a:t> </a:t>
            </a:r>
            <a:br>
              <a:rPr lang="en-US" sz="4400" b="1" dirty="0"/>
            </a:br>
            <a:r>
              <a:rPr lang="en-US" sz="4400" b="1" dirty="0"/>
              <a:t>in our lives can be</a:t>
            </a:r>
            <a:r>
              <a:rPr lang="en-US" sz="4400" dirty="0"/>
              <a:t>:</a:t>
            </a:r>
            <a:br>
              <a:rPr lang="en-US" sz="4400" dirty="0"/>
            </a:br>
            <a:endParaRPr lang="en-US" sz="2400" dirty="0"/>
          </a:p>
          <a:p>
            <a:pPr lvl="2">
              <a:buSzPct val="150000"/>
            </a:pPr>
            <a:br>
              <a:rPr lang="en-US" sz="3200" b="1" spc="200" dirty="0">
                <a:solidFill>
                  <a:srgbClr val="FF0000"/>
                </a:solidFill>
              </a:rPr>
            </a:br>
            <a:br>
              <a:rPr lang="en-US" sz="3200" spc="200" dirty="0">
                <a:solidFill>
                  <a:srgbClr val="FF0000"/>
                </a:solidFill>
              </a:rPr>
            </a:br>
            <a:endParaRPr lang="en-US" sz="3200" spc="200" dirty="0">
              <a:solidFill>
                <a:srgbClr val="FF0000"/>
              </a:solidFill>
            </a:endParaRPr>
          </a:p>
        </p:txBody>
      </p:sp>
      <p:pic>
        <p:nvPicPr>
          <p:cNvPr id="3" name="Picture 2" descr="A bear walking on a road&#10;&#10;Description automatically generated">
            <a:extLst>
              <a:ext uri="{FF2B5EF4-FFF2-40B4-BE49-F238E27FC236}">
                <a16:creationId xmlns:a16="http://schemas.microsoft.com/office/drawing/2014/main" id="{D478866D-EFF7-AD29-D3C3-44AF0264B9B6}"/>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9923" t="6774"/>
          <a:stretch/>
        </p:blipFill>
        <p:spPr>
          <a:xfrm>
            <a:off x="1391635" y="3833188"/>
            <a:ext cx="3209393" cy="2139596"/>
          </a:xfrm>
          <a:prstGeom prst="rect">
            <a:avLst/>
          </a:prstGeom>
        </p:spPr>
      </p:pic>
      <p:sp>
        <p:nvSpPr>
          <p:cNvPr id="8" name="TextBox 7">
            <a:extLst>
              <a:ext uri="{FF2B5EF4-FFF2-40B4-BE49-F238E27FC236}">
                <a16:creationId xmlns:a16="http://schemas.microsoft.com/office/drawing/2014/main" id="{63257D7B-0B2C-E87F-4907-ED65A8DEA200}"/>
              </a:ext>
            </a:extLst>
          </p:cNvPr>
          <p:cNvSpPr txBox="1"/>
          <p:nvPr/>
        </p:nvSpPr>
        <p:spPr>
          <a:xfrm>
            <a:off x="6819980" y="2307771"/>
            <a:ext cx="3980385" cy="3539430"/>
          </a:xfrm>
          <a:prstGeom prst="rect">
            <a:avLst/>
          </a:prstGeom>
          <a:noFill/>
        </p:spPr>
        <p:txBody>
          <a:bodyPr wrap="none" rtlCol="0">
            <a:spAutoFit/>
          </a:bodyPr>
          <a:lstStyle/>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dirty="0">
                <a:solidFill>
                  <a:srgbClr val="FF0000"/>
                </a:solidFill>
              </a:rPr>
              <a:t>Unexpected</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9">
                  <a:extLst>
                    <a:ext uri="{96DAC541-7B7A-43D3-8B79-37D633B846F1}">
                      <asvg:svgBlip xmlns:asvg="http://schemas.microsoft.com/office/drawing/2016/SVG/main" r:embed="rId10"/>
                    </a:ext>
                  </a:extLst>
                </a:blip>
              </a:buBlip>
            </a:pPr>
            <a:r>
              <a:rPr lang="en-US" sz="3200" b="1" spc="200" dirty="0">
                <a:solidFill>
                  <a:srgbClr val="FF0000"/>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1">
                  <a:extLst>
                    <a:ext uri="{96DAC541-7B7A-43D3-8B79-37D633B846F1}">
                      <asvg:svgBlip xmlns:asvg="http://schemas.microsoft.com/office/drawing/2016/SVG/main" r:embed="rId12"/>
                    </a:ext>
                  </a:extLst>
                </a:blip>
              </a:buBlip>
            </a:pPr>
            <a:r>
              <a:rPr lang="en-US" sz="3200" b="1" spc="200" dirty="0">
                <a:solidFill>
                  <a:srgbClr val="FF0000"/>
                </a:solidFill>
              </a:rPr>
              <a:t>Complex</a:t>
            </a:r>
            <a:endParaRPr lang="en-US" dirty="0"/>
          </a:p>
        </p:txBody>
      </p:sp>
      <p:pic>
        <p:nvPicPr>
          <p:cNvPr id="5" name="Picture 4">
            <a:extLst>
              <a:ext uri="{FF2B5EF4-FFF2-40B4-BE49-F238E27FC236}">
                <a16:creationId xmlns:a16="http://schemas.microsoft.com/office/drawing/2014/main" id="{FFB860CC-25A0-59A8-0BDA-D9E3622A2211}"/>
              </a:ext>
            </a:extLst>
          </p:cNvPr>
          <p:cNvPicPr>
            <a:picLocks noChangeAspect="1"/>
          </p:cNvPicPr>
          <p:nvPr/>
        </p:nvPicPr>
        <p:blipFill>
          <a:blip r:embed="rId13">
            <a:alphaModFix amt="20000"/>
          </a:blip>
          <a:stretch>
            <a:fillRect/>
          </a:stretch>
        </p:blipFill>
        <p:spPr>
          <a:xfrm>
            <a:off x="1391634" y="560135"/>
            <a:ext cx="3209393" cy="2246963"/>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E101FD81-9689-D7E1-9B0E-5ADCB8FBCE73}"/>
              </a:ext>
            </a:extLst>
          </p:cNvPr>
          <p:cNvPicPr>
            <a:picLocks noChangeAspect="1"/>
          </p:cNvPicPr>
          <p:nvPr/>
        </p:nvPicPr>
        <p:blipFill>
          <a:blip r:embed="rId14" cstate="hqprint">
            <a:alphaModFix amt="20000"/>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2086109" y="2307771"/>
            <a:ext cx="1820442" cy="1892414"/>
          </a:xfrm>
          <a:prstGeom prst="rect">
            <a:avLst/>
          </a:prstGeom>
        </p:spPr>
      </p:pic>
    </p:spTree>
    <p:extLst>
      <p:ext uri="{BB962C8B-B14F-4D97-AF65-F5344CB8AC3E}">
        <p14:creationId xmlns:p14="http://schemas.microsoft.com/office/powerpoint/2010/main" val="1339425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24A30D-3052-AA7C-D9BD-079ABBB7E89B}"/>
              </a:ext>
            </a:extLst>
          </p:cNvPr>
          <p:cNvSpPr txBox="1"/>
          <p:nvPr/>
        </p:nvSpPr>
        <p:spPr>
          <a:xfrm>
            <a:off x="6096000" y="284634"/>
            <a:ext cx="6095999" cy="3293209"/>
          </a:xfrm>
          <a:prstGeom prst="rect">
            <a:avLst/>
          </a:prstGeom>
          <a:noFill/>
        </p:spPr>
        <p:txBody>
          <a:bodyPr wrap="square" rtlCol="0">
            <a:spAutoFit/>
          </a:bodyPr>
          <a:lstStyle/>
          <a:p>
            <a:pPr algn="ctr"/>
            <a:r>
              <a:rPr lang="en-US" sz="4400" b="1" dirty="0">
                <a:solidFill>
                  <a:srgbClr val="FF0000"/>
                </a:solidFill>
              </a:rPr>
              <a:t>High-Stress Events</a:t>
            </a:r>
            <a:r>
              <a:rPr lang="en-US" sz="4400" b="1" dirty="0"/>
              <a:t> </a:t>
            </a:r>
            <a:br>
              <a:rPr lang="en-US" sz="4400" b="1" dirty="0"/>
            </a:br>
            <a:r>
              <a:rPr lang="en-US" sz="4400" b="1" dirty="0"/>
              <a:t>in our lives can be</a:t>
            </a:r>
            <a:r>
              <a:rPr lang="en-US" sz="4400" dirty="0"/>
              <a:t>:</a:t>
            </a:r>
            <a:br>
              <a:rPr lang="en-US" sz="4400" dirty="0"/>
            </a:br>
            <a:endParaRPr lang="en-US" sz="2400" dirty="0"/>
          </a:p>
          <a:p>
            <a:pPr lvl="2">
              <a:buSzPct val="150000"/>
            </a:pPr>
            <a:br>
              <a:rPr lang="en-US" sz="3200" b="1" spc="200" dirty="0">
                <a:solidFill>
                  <a:srgbClr val="FF0000"/>
                </a:solidFill>
              </a:rPr>
            </a:br>
            <a:br>
              <a:rPr lang="en-US" sz="3200" spc="200" dirty="0">
                <a:solidFill>
                  <a:srgbClr val="FF0000"/>
                </a:solidFill>
              </a:rPr>
            </a:br>
            <a:endParaRPr lang="en-US" sz="3200" spc="200" dirty="0">
              <a:solidFill>
                <a:srgbClr val="FF0000"/>
              </a:solidFill>
            </a:endParaRPr>
          </a:p>
        </p:txBody>
      </p:sp>
      <p:pic>
        <p:nvPicPr>
          <p:cNvPr id="3" name="Picture 2" descr="A bear walking on a road&#10;&#10;Description automatically generated">
            <a:extLst>
              <a:ext uri="{FF2B5EF4-FFF2-40B4-BE49-F238E27FC236}">
                <a16:creationId xmlns:a16="http://schemas.microsoft.com/office/drawing/2014/main" id="{D478866D-EFF7-AD29-D3C3-44AF0264B9B6}"/>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9923" t="6774"/>
          <a:stretch/>
        </p:blipFill>
        <p:spPr>
          <a:xfrm>
            <a:off x="1391635" y="3833188"/>
            <a:ext cx="3209393" cy="2139596"/>
          </a:xfrm>
          <a:prstGeom prst="rect">
            <a:avLst/>
          </a:prstGeom>
        </p:spPr>
      </p:pic>
      <p:sp>
        <p:nvSpPr>
          <p:cNvPr id="8" name="TextBox 7">
            <a:extLst>
              <a:ext uri="{FF2B5EF4-FFF2-40B4-BE49-F238E27FC236}">
                <a16:creationId xmlns:a16="http://schemas.microsoft.com/office/drawing/2014/main" id="{63257D7B-0B2C-E87F-4907-ED65A8DEA200}"/>
              </a:ext>
            </a:extLst>
          </p:cNvPr>
          <p:cNvSpPr txBox="1"/>
          <p:nvPr/>
        </p:nvSpPr>
        <p:spPr>
          <a:xfrm>
            <a:off x="6819980" y="2307771"/>
            <a:ext cx="3980385" cy="3539430"/>
          </a:xfrm>
          <a:prstGeom prst="rect">
            <a:avLst/>
          </a:prstGeom>
          <a:noFill/>
        </p:spPr>
        <p:txBody>
          <a:bodyPr wrap="none" rtlCol="0">
            <a:spAutoFit/>
          </a:bodyPr>
          <a:lstStyle/>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dirty="0">
                <a:solidFill>
                  <a:srgbClr val="FF0000"/>
                </a:solidFill>
              </a:rPr>
              <a:t>Unexpected</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9">
                  <a:extLst>
                    <a:ext uri="{96DAC541-7B7A-43D3-8B79-37D633B846F1}">
                      <asvg:svgBlip xmlns:asvg="http://schemas.microsoft.com/office/drawing/2016/SVG/main" r:embed="rId10"/>
                    </a:ext>
                  </a:extLst>
                </a:blip>
              </a:buBlip>
            </a:pPr>
            <a:r>
              <a:rPr lang="en-US" sz="3200" b="1" spc="200" dirty="0">
                <a:solidFill>
                  <a:srgbClr val="FF0000"/>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1">
                  <a:extLst>
                    <a:ext uri="{96DAC541-7B7A-43D3-8B79-37D633B846F1}">
                      <asvg:svgBlip xmlns:asvg="http://schemas.microsoft.com/office/drawing/2016/SVG/main" r:embed="rId12"/>
                    </a:ext>
                  </a:extLst>
                </a:blip>
              </a:buBlip>
            </a:pPr>
            <a:r>
              <a:rPr lang="en-US" sz="3200" b="1" spc="200" dirty="0">
                <a:solidFill>
                  <a:srgbClr val="FF0000"/>
                </a:solidFill>
              </a:rPr>
              <a:t>Complex</a:t>
            </a:r>
            <a:endParaRPr lang="en-US" dirty="0"/>
          </a:p>
        </p:txBody>
      </p:sp>
      <p:pic>
        <p:nvPicPr>
          <p:cNvPr id="2" name="Picture 1" descr="A hand holding a phone&#10;&#10;Description automatically generated">
            <a:extLst>
              <a:ext uri="{FF2B5EF4-FFF2-40B4-BE49-F238E27FC236}">
                <a16:creationId xmlns:a16="http://schemas.microsoft.com/office/drawing/2014/main" id="{F45BFC87-1B8C-B2E4-E22B-CC67EE16DE3A}"/>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404790" y="3833188"/>
            <a:ext cx="3209394" cy="2140641"/>
          </a:xfrm>
          <a:prstGeom prst="rect">
            <a:avLst/>
          </a:prstGeom>
        </p:spPr>
      </p:pic>
      <p:pic>
        <p:nvPicPr>
          <p:cNvPr id="5" name="Picture 4">
            <a:extLst>
              <a:ext uri="{FF2B5EF4-FFF2-40B4-BE49-F238E27FC236}">
                <a16:creationId xmlns:a16="http://schemas.microsoft.com/office/drawing/2014/main" id="{FFB860CC-25A0-59A8-0BDA-D9E3622A2211}"/>
              </a:ext>
            </a:extLst>
          </p:cNvPr>
          <p:cNvPicPr>
            <a:picLocks noChangeAspect="1"/>
          </p:cNvPicPr>
          <p:nvPr/>
        </p:nvPicPr>
        <p:blipFill>
          <a:blip r:embed="rId15">
            <a:alphaModFix/>
          </a:blip>
          <a:stretch>
            <a:fillRect/>
          </a:stretch>
        </p:blipFill>
        <p:spPr>
          <a:xfrm>
            <a:off x="1391634" y="560135"/>
            <a:ext cx="3209393" cy="2246963"/>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E101FD81-9689-D7E1-9B0E-5ADCB8FBCE73}"/>
              </a:ext>
            </a:extLst>
          </p:cNvPr>
          <p:cNvPicPr>
            <a:picLocks noChangeAspect="1"/>
          </p:cNvPicPr>
          <p:nvPr/>
        </p:nvPicPr>
        <p:blipFill>
          <a:blip r:embed="rId16" cstate="hqprint">
            <a:alphaModFix/>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2086109" y="2307771"/>
            <a:ext cx="1820442" cy="1892414"/>
          </a:xfrm>
          <a:prstGeom prst="rect">
            <a:avLst/>
          </a:prstGeom>
        </p:spPr>
      </p:pic>
    </p:spTree>
    <p:extLst>
      <p:ext uri="{BB962C8B-B14F-4D97-AF65-F5344CB8AC3E}">
        <p14:creationId xmlns:p14="http://schemas.microsoft.com/office/powerpoint/2010/main" val="2813900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A4D7A4-25F0-7CEF-19C6-285313E27D4C}"/>
              </a:ext>
            </a:extLst>
          </p:cNvPr>
          <p:cNvSpPr txBox="1"/>
          <p:nvPr/>
        </p:nvSpPr>
        <p:spPr>
          <a:xfrm>
            <a:off x="522038" y="456742"/>
            <a:ext cx="5791201" cy="4230624"/>
          </a:xfrm>
          <a:prstGeom prst="rect">
            <a:avLst/>
          </a:prstGeom>
          <a:noFill/>
          <a:effectLst>
            <a:outerShdw blurRad="50800" dist="254000" dir="5400000" sx="123000" sy="123000" algn="ctr" rotWithShape="0">
              <a:srgbClr val="000000">
                <a:alpha val="43137"/>
              </a:srgbClr>
            </a:outerShdw>
          </a:effectLst>
        </p:spPr>
        <p:txBody>
          <a:bodyPr wrap="none" rtlCol="0">
            <a:prstTxWarp prst="textSlantUp">
              <a:avLst>
                <a:gd name="adj" fmla="val 42586"/>
              </a:avLst>
            </a:prstTxWarp>
            <a:spAutoFit/>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cript MT Bold" panose="03040602040607080904" pitchFamily="66" charset="0"/>
              </a:rPr>
              <a:t>Sorry !</a:t>
            </a:r>
          </a:p>
        </p:txBody>
      </p:sp>
      <p:sp>
        <p:nvSpPr>
          <p:cNvPr id="3" name="TextBox 2">
            <a:extLst>
              <a:ext uri="{FF2B5EF4-FFF2-40B4-BE49-F238E27FC236}">
                <a16:creationId xmlns:a16="http://schemas.microsoft.com/office/drawing/2014/main" id="{94B7C40C-8FE0-87D4-0903-7B5585861CD7}"/>
              </a:ext>
            </a:extLst>
          </p:cNvPr>
          <p:cNvSpPr txBox="1"/>
          <p:nvPr/>
        </p:nvSpPr>
        <p:spPr>
          <a:xfrm>
            <a:off x="1201931" y="5071872"/>
            <a:ext cx="4157933" cy="892552"/>
          </a:xfrm>
          <a:prstGeom prst="rect">
            <a:avLst/>
          </a:prstGeom>
          <a:noFill/>
        </p:spPr>
        <p:txBody>
          <a:bodyPr wrap="none" rtlCol="0">
            <a:spAutoFit/>
          </a:bodyPr>
          <a:lstStyle/>
          <a:p>
            <a:pPr algn="ctr"/>
            <a:r>
              <a:rPr lang="en-US" sz="2400" dirty="0"/>
              <a:t>You can direct questions to:</a:t>
            </a:r>
            <a:br>
              <a:rPr lang="en-US" sz="2800" dirty="0"/>
            </a:br>
            <a:r>
              <a:rPr lang="en-US" sz="2800" b="1" dirty="0"/>
              <a:t>Billy.Mitchell@temple.edu</a:t>
            </a:r>
          </a:p>
        </p:txBody>
      </p:sp>
      <p:pic>
        <p:nvPicPr>
          <p:cNvPr id="5" name="Picture 4" descr="A person in a suit smiling&#10;&#10;Description automatically generated">
            <a:extLst>
              <a:ext uri="{FF2B5EF4-FFF2-40B4-BE49-F238E27FC236}">
                <a16:creationId xmlns:a16="http://schemas.microsoft.com/office/drawing/2014/main" id="{07E452DA-2DE3-9A35-2685-DBAE74E1A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0822" y="743690"/>
            <a:ext cx="4381712" cy="547007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TextBox 5"/>
          <p:cNvSpPr txBox="1"/>
          <p:nvPr/>
        </p:nvSpPr>
        <p:spPr>
          <a:xfrm>
            <a:off x="1760742" y="4000499"/>
            <a:ext cx="3313792" cy="400110"/>
          </a:xfrm>
          <a:prstGeom prst="rect">
            <a:avLst/>
          </a:prstGeom>
          <a:noFill/>
        </p:spPr>
        <p:txBody>
          <a:bodyPr wrap="none" rtlCol="0">
            <a:spAutoFit/>
          </a:bodyPr>
          <a:lstStyle/>
          <a:p>
            <a:r>
              <a:rPr lang="en-US" sz="2000" dirty="0">
                <a:latin typeface="Script MT Bold" panose="03040602040607080904" pitchFamily="66" charset="0"/>
              </a:rPr>
              <a:t>(Thank you so much, Daniel!)</a:t>
            </a:r>
          </a:p>
        </p:txBody>
      </p:sp>
    </p:spTree>
    <p:extLst>
      <p:ext uri="{BB962C8B-B14F-4D97-AF65-F5344CB8AC3E}">
        <p14:creationId xmlns:p14="http://schemas.microsoft.com/office/powerpoint/2010/main" val="699553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7" name="Picture 6" descr="A bear walking on a road&#10;&#10;Description automatically generated">
            <a:extLst>
              <a:ext uri="{FF2B5EF4-FFF2-40B4-BE49-F238E27FC236}">
                <a16:creationId xmlns:a16="http://schemas.microsoft.com/office/drawing/2014/main" id="{DF319525-02B6-A52D-F70A-0BDCEA793D2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9923" t="6774"/>
          <a:stretch/>
        </p:blipFill>
        <p:spPr>
          <a:xfrm>
            <a:off x="7539303" y="4225074"/>
            <a:ext cx="3209393" cy="2139596"/>
          </a:xfrm>
          <a:prstGeom prst="rect">
            <a:avLst/>
          </a:prstGeom>
        </p:spPr>
      </p:pic>
      <p:sp>
        <p:nvSpPr>
          <p:cNvPr id="2" name="TextBox 1">
            <a:extLst>
              <a:ext uri="{FF2B5EF4-FFF2-40B4-BE49-F238E27FC236}">
                <a16:creationId xmlns:a16="http://schemas.microsoft.com/office/drawing/2014/main" id="{654FEA86-99E5-364A-DCD7-51CE4A161C07}"/>
              </a:ext>
            </a:extLst>
          </p:cNvPr>
          <p:cNvSpPr txBox="1"/>
          <p:nvPr/>
        </p:nvSpPr>
        <p:spPr>
          <a:xfrm>
            <a:off x="1" y="257304"/>
            <a:ext cx="6096000" cy="1332031"/>
          </a:xfrm>
          <a:prstGeom prst="rect">
            <a:avLst/>
          </a:prstGeom>
          <a:noFill/>
        </p:spPr>
        <p:txBody>
          <a:bodyPr wrap="square" rtlCol="0">
            <a:spAutoFit/>
          </a:bodyPr>
          <a:lstStyle/>
          <a:p>
            <a:pPr algn="ctr">
              <a:lnSpc>
                <a:spcPts val="4800"/>
              </a:lnSpc>
            </a:pPr>
            <a:r>
              <a:rPr lang="en-US" sz="4800" b="1" dirty="0"/>
              <a:t>Regulation</a:t>
            </a:r>
          </a:p>
          <a:p>
            <a:pPr algn="ctr">
              <a:lnSpc>
                <a:spcPts val="4800"/>
              </a:lnSpc>
            </a:pPr>
            <a:r>
              <a:rPr lang="en-US" sz="4800" b="1" dirty="0">
                <a:solidFill>
                  <a:srgbClr val="00B050"/>
                </a:solidFill>
              </a:rPr>
              <a:t>Choice</a:t>
            </a:r>
          </a:p>
        </p:txBody>
      </p:sp>
      <p:sp>
        <p:nvSpPr>
          <p:cNvPr id="3" name="TextBox 2">
            <a:extLst>
              <a:ext uri="{FF2B5EF4-FFF2-40B4-BE49-F238E27FC236}">
                <a16:creationId xmlns:a16="http://schemas.microsoft.com/office/drawing/2014/main" id="{D8F5F6B1-844F-A8ED-8D6B-8345807D36DA}"/>
              </a:ext>
            </a:extLst>
          </p:cNvPr>
          <p:cNvSpPr txBox="1"/>
          <p:nvPr/>
        </p:nvSpPr>
        <p:spPr>
          <a:xfrm>
            <a:off x="6096000" y="255843"/>
            <a:ext cx="6096000" cy="1376915"/>
          </a:xfrm>
          <a:prstGeom prst="rect">
            <a:avLst/>
          </a:prstGeom>
          <a:noFill/>
        </p:spPr>
        <p:txBody>
          <a:bodyPr wrap="square" rtlCol="0">
            <a:spAutoFit/>
          </a:bodyPr>
          <a:lstStyle/>
          <a:p>
            <a:pPr algn="ctr">
              <a:lnSpc>
                <a:spcPts val="4800"/>
              </a:lnSpc>
            </a:pPr>
            <a:r>
              <a:rPr lang="en-US" sz="4800" b="1" dirty="0"/>
              <a:t>Regulation</a:t>
            </a:r>
            <a:endParaRPr lang="en-US" sz="4800" b="1" dirty="0">
              <a:solidFill>
                <a:srgbClr val="FF0000"/>
              </a:solidFill>
            </a:endParaRPr>
          </a:p>
          <a:p>
            <a:pPr algn="ctr">
              <a:lnSpc>
                <a:spcPts val="4800"/>
              </a:lnSpc>
            </a:pPr>
            <a:r>
              <a:rPr lang="en-US" sz="4800" b="1" dirty="0">
                <a:solidFill>
                  <a:srgbClr val="FF0000"/>
                </a:solidFill>
              </a:rPr>
              <a:t>Usage</a:t>
            </a:r>
          </a:p>
        </p:txBody>
      </p:sp>
      <p:grpSp>
        <p:nvGrpSpPr>
          <p:cNvPr id="9" name="Group 8">
            <a:extLst>
              <a:ext uri="{FF2B5EF4-FFF2-40B4-BE49-F238E27FC236}">
                <a16:creationId xmlns:a16="http://schemas.microsoft.com/office/drawing/2014/main" id="{CB836EB2-1D6F-EB91-C7E6-289391F383FF}"/>
              </a:ext>
            </a:extLst>
          </p:cNvPr>
          <p:cNvGrpSpPr/>
          <p:nvPr/>
        </p:nvGrpSpPr>
        <p:grpSpPr>
          <a:xfrm>
            <a:off x="7607879" y="1935415"/>
            <a:ext cx="2969256" cy="1987002"/>
            <a:chOff x="637315" y="1701671"/>
            <a:chExt cx="4382280" cy="2823882"/>
          </a:xfrm>
        </p:grpSpPr>
        <p:pic>
          <p:nvPicPr>
            <p:cNvPr id="10" name="Picture 9" descr="A person and person talking to each other&#10;&#10;Description automatically generated">
              <a:extLst>
                <a:ext uri="{FF2B5EF4-FFF2-40B4-BE49-F238E27FC236}">
                  <a16:creationId xmlns:a16="http://schemas.microsoft.com/office/drawing/2014/main" id="{88DE8625-0A98-4C1C-4CAB-388B892847A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47171" r="4408"/>
            <a:stretch/>
          </p:blipFill>
          <p:spPr>
            <a:xfrm>
              <a:off x="2405742" y="1701671"/>
              <a:ext cx="2613853" cy="2823882"/>
            </a:xfrm>
            <a:prstGeom prst="rect">
              <a:avLst/>
            </a:prstGeom>
          </p:spPr>
        </p:pic>
        <p:pic>
          <p:nvPicPr>
            <p:cNvPr id="11" name="Picture 10" descr="A person and person talking to each other&#10;&#10;Description automatically generated">
              <a:extLst>
                <a:ext uri="{FF2B5EF4-FFF2-40B4-BE49-F238E27FC236}">
                  <a16:creationId xmlns:a16="http://schemas.microsoft.com/office/drawing/2014/main" id="{7D9495BC-867D-4A1D-86D7-A1CA3F25898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r="59257"/>
            <a:stretch/>
          </p:blipFill>
          <p:spPr>
            <a:xfrm>
              <a:off x="637315" y="1701671"/>
              <a:ext cx="2199375" cy="2823882"/>
            </a:xfrm>
            <a:prstGeom prst="rect">
              <a:avLst/>
            </a:prstGeom>
          </p:spPr>
        </p:pic>
      </p:grpSp>
      <p:pic>
        <p:nvPicPr>
          <p:cNvPr id="5" name="Picture 4">
            <a:extLst>
              <a:ext uri="{FF2B5EF4-FFF2-40B4-BE49-F238E27FC236}">
                <a16:creationId xmlns:a16="http://schemas.microsoft.com/office/drawing/2014/main" id="{2A431546-6B13-CCE1-1101-F361663F2DDB}"/>
              </a:ext>
            </a:extLst>
          </p:cNvPr>
          <p:cNvPicPr>
            <a:picLocks noChangeAspect="1"/>
          </p:cNvPicPr>
          <p:nvPr/>
        </p:nvPicPr>
        <p:blipFill>
          <a:blip r:embed="rId8"/>
          <a:stretch>
            <a:fillRect/>
          </a:stretch>
        </p:blipFill>
        <p:spPr>
          <a:xfrm>
            <a:off x="1614868" y="1832384"/>
            <a:ext cx="2969255" cy="1987002"/>
          </a:xfrm>
          <a:prstGeom prst="rect">
            <a:avLst/>
          </a:prstGeom>
        </p:spPr>
      </p:pic>
      <p:pic>
        <p:nvPicPr>
          <p:cNvPr id="6" name="Picture 5">
            <a:extLst>
              <a:ext uri="{FF2B5EF4-FFF2-40B4-BE49-F238E27FC236}">
                <a16:creationId xmlns:a16="http://schemas.microsoft.com/office/drawing/2014/main" id="{9F3C8D00-A1B0-B3D7-EDA7-03E17A246F84}"/>
              </a:ext>
            </a:extLst>
          </p:cNvPr>
          <p:cNvPicPr>
            <a:picLocks noChangeAspect="1"/>
          </p:cNvPicPr>
          <p:nvPr/>
        </p:nvPicPr>
        <p:blipFill>
          <a:blip r:embed="rId9"/>
          <a:stretch>
            <a:fillRect/>
          </a:stretch>
        </p:blipFill>
        <p:spPr>
          <a:xfrm>
            <a:off x="1614869" y="4017551"/>
            <a:ext cx="2969254" cy="2078837"/>
          </a:xfrm>
          <a:prstGeom prst="rect">
            <a:avLst/>
          </a:prstGeom>
        </p:spPr>
      </p:pic>
    </p:spTree>
    <p:extLst>
      <p:ext uri="{BB962C8B-B14F-4D97-AF65-F5344CB8AC3E}">
        <p14:creationId xmlns:p14="http://schemas.microsoft.com/office/powerpoint/2010/main" val="940175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90CBF0A-FEE7-AD97-44B0-26B0A0DA8DB8}"/>
              </a:ext>
            </a:extLst>
          </p:cNvPr>
          <p:cNvSpPr txBox="1"/>
          <p:nvPr/>
        </p:nvSpPr>
        <p:spPr>
          <a:xfrm>
            <a:off x="1734457" y="2274838"/>
            <a:ext cx="8723086" cy="2308324"/>
          </a:xfrm>
          <a:prstGeom prst="rect">
            <a:avLst/>
          </a:prstGeom>
          <a:noFill/>
        </p:spPr>
        <p:txBody>
          <a:bodyPr wrap="square" rtlCol="0">
            <a:spAutoFit/>
          </a:bodyPr>
          <a:lstStyle/>
          <a:p>
            <a:pPr algn="ctr"/>
            <a:r>
              <a:rPr lang="en-US" sz="3600" dirty="0"/>
              <a:t>Will emotional intensity predict the probability of choosing </a:t>
            </a:r>
            <a:r>
              <a:rPr lang="en-US" sz="3600" b="1" dirty="0">
                <a:solidFill>
                  <a:srgbClr val="F8766D"/>
                </a:solidFill>
              </a:rPr>
              <a:t>Distraction </a:t>
            </a:r>
            <a:r>
              <a:rPr lang="en-US" sz="3600" dirty="0"/>
              <a:t>and </a:t>
            </a:r>
            <a:r>
              <a:rPr lang="en-US" sz="3600" b="1" dirty="0">
                <a:solidFill>
                  <a:srgbClr val="04C0C5"/>
                </a:solidFill>
              </a:rPr>
              <a:t>Reappraisal</a:t>
            </a:r>
            <a:r>
              <a:rPr lang="en-US" sz="3600" dirty="0"/>
              <a:t> when events are </a:t>
            </a:r>
            <a:r>
              <a:rPr lang="en-US" sz="3600" b="1" i="1" u="sng" dirty="0"/>
              <a:t>intense</a:t>
            </a:r>
            <a:r>
              <a:rPr lang="en-US" sz="3600" b="1" i="1" dirty="0"/>
              <a:t>, </a:t>
            </a:r>
            <a:r>
              <a:rPr lang="en-US" sz="3600" b="1" i="1" u="sng" dirty="0"/>
              <a:t>unexpected</a:t>
            </a:r>
            <a:r>
              <a:rPr lang="en-US" sz="3600" b="1" i="1" dirty="0"/>
              <a:t>, </a:t>
            </a:r>
            <a:r>
              <a:rPr lang="en-US" sz="3600" b="1" i="1" u="sng" dirty="0"/>
              <a:t>dynamic</a:t>
            </a:r>
            <a:r>
              <a:rPr lang="en-US" sz="3600" b="1" dirty="0"/>
              <a:t>, and </a:t>
            </a:r>
            <a:r>
              <a:rPr lang="en-US" sz="3600" b="1" i="1" u="sng" dirty="0"/>
              <a:t>complex</a:t>
            </a:r>
            <a:r>
              <a:rPr lang="en-US" sz="3600" b="1" dirty="0"/>
              <a:t>?</a:t>
            </a:r>
            <a:endParaRPr lang="en-US" sz="3600" dirty="0"/>
          </a:p>
        </p:txBody>
      </p:sp>
    </p:spTree>
    <p:extLst>
      <p:ext uri="{BB962C8B-B14F-4D97-AF65-F5344CB8AC3E}">
        <p14:creationId xmlns:p14="http://schemas.microsoft.com/office/powerpoint/2010/main" val="3461246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B01EFF-4B95-9EB5-2140-047CDABAF20A}"/>
              </a:ext>
            </a:extLst>
          </p:cNvPr>
          <p:cNvPicPr>
            <a:picLocks noChangeAspect="1"/>
          </p:cNvPicPr>
          <p:nvPr/>
        </p:nvPicPr>
        <p:blipFill>
          <a:blip r:embed="rId3"/>
          <a:stretch>
            <a:fillRect/>
          </a:stretch>
        </p:blipFill>
        <p:spPr>
          <a:xfrm>
            <a:off x="0" y="0"/>
            <a:ext cx="12192000" cy="6857999"/>
          </a:xfrm>
          <a:prstGeom prst="rect">
            <a:avLst/>
          </a:prstGeom>
        </p:spPr>
      </p:pic>
      <p:sp>
        <p:nvSpPr>
          <p:cNvPr id="6" name="TextBox 5">
            <a:extLst>
              <a:ext uri="{FF2B5EF4-FFF2-40B4-BE49-F238E27FC236}">
                <a16:creationId xmlns:a16="http://schemas.microsoft.com/office/drawing/2014/main" id="{820F824F-18AC-A182-C634-C448C5D9BA24}"/>
              </a:ext>
            </a:extLst>
          </p:cNvPr>
          <p:cNvSpPr txBox="1"/>
          <p:nvPr/>
        </p:nvSpPr>
        <p:spPr>
          <a:xfrm>
            <a:off x="9182100" y="0"/>
            <a:ext cx="3009900" cy="1138773"/>
          </a:xfrm>
          <a:prstGeom prst="rect">
            <a:avLst/>
          </a:prstGeom>
          <a:solidFill>
            <a:srgbClr val="FFFFFF">
              <a:alpha val="50196"/>
            </a:srgbClr>
          </a:solidFill>
        </p:spPr>
        <p:txBody>
          <a:bodyPr wrap="square" rtlCol="0">
            <a:spAutoFit/>
          </a:bodyPr>
          <a:lstStyle/>
          <a:p>
            <a:pPr algn="ctr"/>
            <a:r>
              <a:rPr lang="en-US" sz="2000" dirty="0">
                <a:effectLst/>
                <a:latin typeface="Times New Roman" panose="02020603050405020304" pitchFamily="18" charset="0"/>
                <a:ea typeface="Times New Roman" panose="02020603050405020304" pitchFamily="18" charset="0"/>
              </a:rPr>
              <a:t>Other Recent H.H. Studies: </a:t>
            </a:r>
          </a:p>
          <a:p>
            <a:pPr algn="ctr"/>
            <a:r>
              <a:rPr lang="en-US" sz="2400" dirty="0" err="1">
                <a:effectLst/>
                <a:latin typeface="Times New Roman" panose="02020603050405020304" pitchFamily="18" charset="0"/>
                <a:ea typeface="Times New Roman" panose="02020603050405020304" pitchFamily="18" charset="0"/>
              </a:rPr>
              <a:t>Clasen</a:t>
            </a:r>
            <a:r>
              <a:rPr lang="en-US" sz="2400" dirty="0">
                <a:effectLst/>
                <a:latin typeface="Times New Roman" panose="02020603050405020304" pitchFamily="18" charset="0"/>
                <a:ea typeface="Times New Roman" panose="02020603050405020304" pitchFamily="18" charset="0"/>
              </a:rPr>
              <a:t> et al., 2019 </a:t>
            </a:r>
          </a:p>
          <a:p>
            <a:pPr algn="ctr"/>
            <a:r>
              <a:rPr lang="en-US" sz="2400" dirty="0">
                <a:effectLst/>
                <a:latin typeface="Times New Roman" panose="02020603050405020304" pitchFamily="18" charset="0"/>
                <a:ea typeface="Times New Roman" panose="02020603050405020304" pitchFamily="18" charset="0"/>
              </a:rPr>
              <a:t>Tashjian et al., 2022</a:t>
            </a:r>
            <a:endParaRPr lang="en-US" sz="2400" dirty="0"/>
          </a:p>
        </p:txBody>
      </p:sp>
    </p:spTree>
    <p:extLst>
      <p:ext uri="{BB962C8B-B14F-4D97-AF65-F5344CB8AC3E}">
        <p14:creationId xmlns:p14="http://schemas.microsoft.com/office/powerpoint/2010/main" val="4278190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relatively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2465683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relatively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2288902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relatively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br>
              <a:rPr lang="en" sz="2400" dirty="0">
                <a:ea typeface="Times New Roman"/>
                <a:cs typeface="Times New Roman"/>
              </a:rPr>
            </a:b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2823101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relatively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Great stimuli variability</a:t>
            </a:r>
            <a:br>
              <a:rPr lang="en" sz="2400" dirty="0">
                <a:ea typeface="Times New Roman"/>
                <a:cs typeface="Times New Roman"/>
              </a:rPr>
            </a:b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2" name="Google Shape;240;p32">
            <a:extLst>
              <a:ext uri="{FF2B5EF4-FFF2-40B4-BE49-F238E27FC236}">
                <a16:creationId xmlns:a16="http://schemas.microsoft.com/office/drawing/2014/main" id="{09ED4B4C-3AE5-C863-F069-8AE339A2B6E4}"/>
              </a:ext>
            </a:extLst>
          </p:cNvPr>
          <p:cNvPicPr preferRelativeResize="0"/>
          <p:nvPr/>
        </p:nvPicPr>
        <p:blipFill rotWithShape="1">
          <a:blip r:embed="rId3">
            <a:alphaModFix/>
          </a:blip>
          <a:srcRect l="12634" t="3507" r="4839" b="11834"/>
          <a:stretch/>
        </p:blipFill>
        <p:spPr>
          <a:xfrm>
            <a:off x="294219" y="1550646"/>
            <a:ext cx="5177667" cy="3166497"/>
          </a:xfrm>
          <a:prstGeom prst="rect">
            <a:avLst/>
          </a:prstGeom>
          <a:noFill/>
          <a:ln>
            <a:noFill/>
          </a:ln>
        </p:spPr>
      </p:pic>
    </p:spTree>
    <p:extLst>
      <p:ext uri="{BB962C8B-B14F-4D97-AF65-F5344CB8AC3E}">
        <p14:creationId xmlns:p14="http://schemas.microsoft.com/office/powerpoint/2010/main" val="601068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94525" y="796817"/>
            <a:ext cx="6014301" cy="4265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2" name="Picture 11" descr="A graph of a house&#10;&#10;Description automatically generated">
            <a:extLst>
              <a:ext uri="{FF2B5EF4-FFF2-40B4-BE49-F238E27FC236}">
                <a16:creationId xmlns:a16="http://schemas.microsoft.com/office/drawing/2014/main" id="{DE9FB27A-14A8-3FED-D910-FC594238F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1" y="796497"/>
            <a:ext cx="6604000" cy="4952999"/>
          </a:xfrm>
          <a:prstGeom prst="rect">
            <a:avLst/>
          </a:prstGeom>
        </p:spPr>
      </p:pic>
      <p:sp>
        <p:nvSpPr>
          <p:cNvPr id="2" name="TextBox 1">
            <a:extLst>
              <a:ext uri="{FF2B5EF4-FFF2-40B4-BE49-F238E27FC236}">
                <a16:creationId xmlns:a16="http://schemas.microsoft.com/office/drawing/2014/main" id="{1A5E8326-B66F-70F5-74B5-3A070D1AB49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782720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3" name="Picture 12" descr="A graph of a line&#10;&#10;Description automatically generated">
            <a:extLst>
              <a:ext uri="{FF2B5EF4-FFF2-40B4-BE49-F238E27FC236}">
                <a16:creationId xmlns:a16="http://schemas.microsoft.com/office/drawing/2014/main" id="{C0A5EEA2-964F-E17D-3CBF-C5012FA4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0" y="796498"/>
            <a:ext cx="6603999" cy="4953000"/>
          </a:xfrm>
          <a:prstGeom prst="rect">
            <a:avLst/>
          </a:prstGeom>
        </p:spPr>
      </p:pic>
      <p:sp>
        <p:nvSpPr>
          <p:cNvPr id="2" name="TextBox 1">
            <a:extLst>
              <a:ext uri="{FF2B5EF4-FFF2-40B4-BE49-F238E27FC236}">
                <a16:creationId xmlns:a16="http://schemas.microsoft.com/office/drawing/2014/main" id="{9590986C-5A0E-E7F1-D80F-591CD7DF927A}"/>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82093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5" name="Picture 14" descr="A graph of a state anxiety&#10;&#10;Description automatically generated">
            <a:extLst>
              <a:ext uri="{FF2B5EF4-FFF2-40B4-BE49-F238E27FC236}">
                <a16:creationId xmlns:a16="http://schemas.microsoft.com/office/drawing/2014/main" id="{CF4E0349-010C-5DFF-BE08-2D3067E5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9" y="796498"/>
            <a:ext cx="6603999" cy="4953000"/>
          </a:xfrm>
          <a:prstGeom prst="rect">
            <a:avLst/>
          </a:prstGeom>
        </p:spPr>
      </p:pic>
      <p:sp>
        <p:nvSpPr>
          <p:cNvPr id="2" name="TextBox 1">
            <a:extLst>
              <a:ext uri="{FF2B5EF4-FFF2-40B4-BE49-F238E27FC236}">
                <a16:creationId xmlns:a16="http://schemas.microsoft.com/office/drawing/2014/main" id="{02F45294-7024-8A89-FAFD-F181123392F5}"/>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313497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265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Calibri" panose="020F0502020204030204"/>
                <a:cs typeface="Calibri" panose="020F0502020204030204"/>
              </a:rPr>
              <a:t>As negative affective intensity increased for a given event, people put more effort towards regulating their emotions during that event.</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4" name="Picture 3" descr="A graph of different colored lines&#10;&#10;Description automatically generated">
            <a:extLst>
              <a:ext uri="{FF2B5EF4-FFF2-40B4-BE49-F238E27FC236}">
                <a16:creationId xmlns:a16="http://schemas.microsoft.com/office/drawing/2014/main" id="{3AE226A2-6BAF-3756-6F37-34F804368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8" y="796498"/>
            <a:ext cx="6603999" cy="4953000"/>
          </a:xfrm>
          <a:prstGeom prst="rect">
            <a:avLst/>
          </a:prstGeom>
        </p:spPr>
      </p:pic>
      <p:sp>
        <p:nvSpPr>
          <p:cNvPr id="2" name="TextBox 1">
            <a:extLst>
              <a:ext uri="{FF2B5EF4-FFF2-40B4-BE49-F238E27FC236}">
                <a16:creationId xmlns:a16="http://schemas.microsoft.com/office/drawing/2014/main" id="{EE3E3788-0A6F-25C9-DC41-2EF60D6767C1}"/>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246528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B137AB5-1FD2-DEDF-FA1D-BDE9583125E5}"/>
              </a:ext>
            </a:extLst>
          </p:cNvPr>
          <p:cNvSpPr/>
          <p:nvPr/>
        </p:nvSpPr>
        <p:spPr>
          <a:xfrm>
            <a:off x="5195347" y="698019"/>
            <a:ext cx="6645387" cy="1938992"/>
          </a:xfrm>
          <a:prstGeom prst="rect">
            <a:avLst/>
          </a:prstGeom>
          <a:solidFill>
            <a:srgbClr val="F7E1FF"/>
          </a:solidFill>
          <a:ln w="76200">
            <a:solidFill>
              <a:srgbClr val="7030A0"/>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989CDE-29D2-2FAC-5DE1-1E77B1EA0DE8}"/>
              </a:ext>
            </a:extLst>
          </p:cNvPr>
          <p:cNvSpPr txBox="1"/>
          <p:nvPr/>
        </p:nvSpPr>
        <p:spPr>
          <a:xfrm>
            <a:off x="5411568" y="975017"/>
            <a:ext cx="2532937" cy="1384995"/>
          </a:xfrm>
          <a:prstGeom prst="rect">
            <a:avLst/>
          </a:prstGeom>
          <a:noFill/>
        </p:spPr>
        <p:txBody>
          <a:bodyPr wrap="none" rtlCol="0">
            <a:spAutoFit/>
          </a:bodyPr>
          <a:lstStyle/>
          <a:p>
            <a:pPr algn="ctr"/>
            <a:r>
              <a:rPr lang="en-US" sz="3600" b="1" dirty="0"/>
              <a:t>Study 1</a:t>
            </a:r>
          </a:p>
          <a:p>
            <a:pPr algn="ctr"/>
            <a:r>
              <a:rPr lang="en-US" sz="2400" dirty="0"/>
              <a:t>(N = 58)</a:t>
            </a:r>
          </a:p>
          <a:p>
            <a:pPr algn="ctr"/>
            <a:r>
              <a:rPr lang="en-US" sz="2400" dirty="0"/>
              <a:t>Conducted in 2019</a:t>
            </a:r>
            <a:endParaRPr lang="en-US" sz="3600" dirty="0"/>
          </a:p>
        </p:txBody>
      </p:sp>
      <p:sp>
        <p:nvSpPr>
          <p:cNvPr id="19" name="TextBox 18">
            <a:extLst>
              <a:ext uri="{FF2B5EF4-FFF2-40B4-BE49-F238E27FC236}">
                <a16:creationId xmlns:a16="http://schemas.microsoft.com/office/drawing/2014/main" id="{014DA74B-7215-5BF2-1DEB-9D35B6B56F6E}"/>
              </a:ext>
            </a:extLst>
          </p:cNvPr>
          <p:cNvSpPr txBox="1"/>
          <p:nvPr/>
        </p:nvSpPr>
        <p:spPr>
          <a:xfrm>
            <a:off x="351265" y="698019"/>
            <a:ext cx="4463114" cy="5232202"/>
          </a:xfrm>
          <a:prstGeom prst="rect">
            <a:avLst/>
          </a:prstGeom>
          <a:solidFill>
            <a:srgbClr val="F7E1FF"/>
          </a:solidFill>
          <a:ln w="76200">
            <a:solidFill>
              <a:srgbClr val="7030A0"/>
            </a:solidFill>
          </a:ln>
          <a:effectLst>
            <a:outerShdw blurRad="50800" dist="38100" dir="8100000" algn="tr" rotWithShape="0">
              <a:prstClr val="black">
                <a:alpha val="40000"/>
              </a:prstClr>
            </a:outerShdw>
          </a:effectLst>
        </p:spPr>
        <p:txBody>
          <a:bodyPr wrap="square" rtlCol="0">
            <a:spAutoFit/>
          </a:bodyPr>
          <a:lstStyle/>
          <a:p>
            <a:pPr algn="ctr"/>
            <a:r>
              <a:rPr lang="en-US" sz="2400" b="1" spc="-100" dirty="0"/>
              <a:t>COMMON METHODS ACROSS STUDIES </a:t>
            </a:r>
          </a:p>
          <a:p>
            <a:endParaRPr lang="en-US" sz="1600" b="1" spc="-100" dirty="0"/>
          </a:p>
          <a:p>
            <a:pPr marL="285750" indent="-285750">
              <a:buFont typeface="Arial" panose="020B0604020202020204" pitchFamily="34" charset="0"/>
              <a:buChar char="•"/>
            </a:pPr>
            <a:r>
              <a:rPr lang="en-US" spc="-100" dirty="0"/>
              <a:t>Subjects instructed to experience haunted house naturally</a:t>
            </a:r>
            <a:br>
              <a:rPr lang="en-US" spc="-100" dirty="0"/>
            </a:br>
            <a:endParaRPr lang="en-US" spc="-100" dirty="0"/>
          </a:p>
          <a:p>
            <a:pPr marL="285750" indent="-285750">
              <a:buFont typeface="Arial" panose="020B0604020202020204" pitchFamily="34" charset="0"/>
              <a:buChar char="•"/>
            </a:pPr>
            <a:r>
              <a:rPr lang="en-US" spc="-100" dirty="0"/>
              <a:t>Subjects received no emotion regulation training</a:t>
            </a:r>
          </a:p>
          <a:p>
            <a:pPr marL="285750" indent="-285750">
              <a:buFont typeface="Arial" panose="020B0604020202020204" pitchFamily="34" charset="0"/>
              <a:buChar char="•"/>
            </a:pPr>
            <a:endParaRPr lang="en-US" spc="-100" dirty="0"/>
          </a:p>
          <a:p>
            <a:pPr marL="285750" indent="-285750">
              <a:buFont typeface="Arial" panose="020B0604020202020204" pitchFamily="34" charset="0"/>
              <a:buChar char="•"/>
            </a:pPr>
            <a:r>
              <a:rPr lang="en-US" spc="-100" dirty="0"/>
              <a:t>Subjects self-identified most emotionally-salient events</a:t>
            </a:r>
          </a:p>
          <a:p>
            <a:pPr marL="285750" indent="-285750">
              <a:buFont typeface="Arial" panose="020B0604020202020204" pitchFamily="34" charset="0"/>
              <a:buChar char="•"/>
            </a:pPr>
            <a:endParaRPr lang="en-US" spc="-100" dirty="0"/>
          </a:p>
          <a:p>
            <a:pPr marL="285750" indent="-285750">
              <a:buFont typeface="Arial" panose="020B0604020202020204" pitchFamily="34" charset="0"/>
              <a:buChar char="•"/>
            </a:pPr>
            <a:r>
              <a:rPr lang="en-US" spc="-100" dirty="0"/>
              <a:t>Recorded affective intensity, regulation effort and  described strategy in their own words for each event</a:t>
            </a:r>
          </a:p>
          <a:p>
            <a:pPr marL="285750" indent="-285750">
              <a:buFont typeface="Arial" panose="020B0604020202020204" pitchFamily="34" charset="0"/>
              <a:buChar char="•"/>
            </a:pPr>
            <a:endParaRPr lang="en-US" spc="-100" dirty="0"/>
          </a:p>
          <a:p>
            <a:pPr marL="285750" indent="-285750">
              <a:buFont typeface="Arial" panose="020B0604020202020204" pitchFamily="34" charset="0"/>
              <a:buChar char="•"/>
            </a:pPr>
            <a:r>
              <a:rPr lang="en-US" spc="-100" dirty="0"/>
              <a:t>Strategy descriptions were coded and categorized by hypothesis blind independent raters</a:t>
            </a:r>
          </a:p>
        </p:txBody>
      </p:sp>
      <p:sp>
        <p:nvSpPr>
          <p:cNvPr id="21" name="Rectangle 20">
            <a:extLst>
              <a:ext uri="{FF2B5EF4-FFF2-40B4-BE49-F238E27FC236}">
                <a16:creationId xmlns:a16="http://schemas.microsoft.com/office/drawing/2014/main" id="{4CC7401F-D2CF-BD24-3AE4-1A5DBA6E0065}"/>
              </a:ext>
            </a:extLst>
          </p:cNvPr>
          <p:cNvSpPr/>
          <p:nvPr/>
        </p:nvSpPr>
        <p:spPr>
          <a:xfrm>
            <a:off x="5178582" y="2914968"/>
            <a:ext cx="6645387" cy="1938992"/>
          </a:xfrm>
          <a:prstGeom prst="rect">
            <a:avLst/>
          </a:prstGeom>
          <a:solidFill>
            <a:srgbClr val="F7E1FF"/>
          </a:solidFill>
          <a:ln w="76200">
            <a:solidFill>
              <a:srgbClr val="7030A0"/>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Spooky house with solid fill">
            <a:extLst>
              <a:ext uri="{FF2B5EF4-FFF2-40B4-BE49-F238E27FC236}">
                <a16:creationId xmlns:a16="http://schemas.microsoft.com/office/drawing/2014/main" id="{35BE9C78-119F-57AB-1A60-F021F3DAA1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6506" y="4610572"/>
            <a:ext cx="2133600" cy="2133600"/>
          </a:xfrm>
          <a:prstGeom prst="rect">
            <a:avLst/>
          </a:prstGeom>
          <a:effectLst>
            <a:outerShdw blurRad="50800" dist="38100" dir="8100000" algn="tr" rotWithShape="0">
              <a:prstClr val="black">
                <a:alpha val="40000"/>
              </a:prstClr>
            </a:outerShdw>
          </a:effectLst>
        </p:spPr>
      </p:pic>
      <p:sp>
        <p:nvSpPr>
          <p:cNvPr id="15" name="TextBox 14">
            <a:extLst>
              <a:ext uri="{FF2B5EF4-FFF2-40B4-BE49-F238E27FC236}">
                <a16:creationId xmlns:a16="http://schemas.microsoft.com/office/drawing/2014/main" id="{C4A231C2-D5B5-6428-F61A-0B09EA2E3816}"/>
              </a:ext>
            </a:extLst>
          </p:cNvPr>
          <p:cNvSpPr txBox="1"/>
          <p:nvPr/>
        </p:nvSpPr>
        <p:spPr>
          <a:xfrm>
            <a:off x="5408233" y="3191966"/>
            <a:ext cx="2536272" cy="1384995"/>
          </a:xfrm>
          <a:prstGeom prst="rect">
            <a:avLst/>
          </a:prstGeom>
          <a:noFill/>
        </p:spPr>
        <p:txBody>
          <a:bodyPr wrap="none" rtlCol="0">
            <a:spAutoFit/>
          </a:bodyPr>
          <a:lstStyle/>
          <a:p>
            <a:pPr algn="ctr"/>
            <a:r>
              <a:rPr lang="en-US" sz="3600" b="1" dirty="0"/>
              <a:t>Study 2</a:t>
            </a:r>
          </a:p>
          <a:p>
            <a:pPr algn="ctr"/>
            <a:r>
              <a:rPr lang="en-US" sz="2400" dirty="0"/>
              <a:t>(N = 118)</a:t>
            </a:r>
          </a:p>
          <a:p>
            <a:pPr algn="ctr"/>
            <a:r>
              <a:rPr lang="en-US" sz="2400" dirty="0"/>
              <a:t>Conducted in 2021</a:t>
            </a:r>
            <a:endParaRPr lang="en-US" sz="3600" dirty="0"/>
          </a:p>
        </p:txBody>
      </p:sp>
      <p:sp>
        <p:nvSpPr>
          <p:cNvPr id="22" name="TextBox 21">
            <a:extLst>
              <a:ext uri="{FF2B5EF4-FFF2-40B4-BE49-F238E27FC236}">
                <a16:creationId xmlns:a16="http://schemas.microsoft.com/office/drawing/2014/main" id="{8CDAC6D0-E607-1AD1-DF24-155B66F0E0F1}"/>
              </a:ext>
            </a:extLst>
          </p:cNvPr>
          <p:cNvSpPr txBox="1"/>
          <p:nvPr/>
        </p:nvSpPr>
        <p:spPr>
          <a:xfrm>
            <a:off x="8424565" y="1067349"/>
            <a:ext cx="3000245" cy="1200329"/>
          </a:xfrm>
          <a:prstGeom prst="rect">
            <a:avLst/>
          </a:prstGeom>
          <a:noFill/>
        </p:spPr>
        <p:txBody>
          <a:bodyPr wrap="none" rtlCol="0">
            <a:spAutoFit/>
          </a:bodyPr>
          <a:lstStyle/>
          <a:p>
            <a:pPr marL="285750" indent="-285750">
              <a:buFont typeface="Arial" panose="020B0604020202020204" pitchFamily="34" charset="0"/>
              <a:buChar char="•"/>
            </a:pPr>
            <a:r>
              <a:rPr lang="en-US" spc="-100" dirty="0"/>
              <a:t>One week lag in data collection</a:t>
            </a:r>
          </a:p>
          <a:p>
            <a:pPr marL="285750" indent="-285750">
              <a:buFont typeface="Arial" panose="020B0604020202020204" pitchFamily="34" charset="0"/>
              <a:buChar char="•"/>
            </a:pPr>
            <a:r>
              <a:rPr lang="en-US" spc="-100" dirty="0"/>
              <a:t>Ten (10) events were captured</a:t>
            </a:r>
          </a:p>
          <a:p>
            <a:pPr marL="285750" indent="-285750">
              <a:buFont typeface="Arial" panose="020B0604020202020204" pitchFamily="34" charset="0"/>
              <a:buChar char="•"/>
            </a:pPr>
            <a:r>
              <a:rPr lang="en-US" spc="-100" dirty="0"/>
              <a:t>Emotions sourced from PANAS</a:t>
            </a:r>
          </a:p>
          <a:p>
            <a:pPr marL="285750" indent="-285750">
              <a:buFont typeface="Arial" panose="020B0604020202020204" pitchFamily="34" charset="0"/>
              <a:buChar char="•"/>
            </a:pPr>
            <a:r>
              <a:rPr lang="en-US" spc="-100" dirty="0"/>
              <a:t>Strategy IRR = 0.881</a:t>
            </a:r>
          </a:p>
        </p:txBody>
      </p:sp>
      <p:sp>
        <p:nvSpPr>
          <p:cNvPr id="23" name="TextBox 22">
            <a:extLst>
              <a:ext uri="{FF2B5EF4-FFF2-40B4-BE49-F238E27FC236}">
                <a16:creationId xmlns:a16="http://schemas.microsoft.com/office/drawing/2014/main" id="{E1CB6B12-9DE7-B077-C2D9-F75883075ED0}"/>
              </a:ext>
            </a:extLst>
          </p:cNvPr>
          <p:cNvSpPr txBox="1"/>
          <p:nvPr/>
        </p:nvSpPr>
        <p:spPr>
          <a:xfrm>
            <a:off x="8424564" y="3284298"/>
            <a:ext cx="3029676" cy="1200329"/>
          </a:xfrm>
          <a:prstGeom prst="rect">
            <a:avLst/>
          </a:prstGeom>
          <a:noFill/>
        </p:spPr>
        <p:txBody>
          <a:bodyPr wrap="none" rtlCol="0">
            <a:spAutoFit/>
          </a:bodyPr>
          <a:lstStyle/>
          <a:p>
            <a:pPr marL="285750" indent="-285750">
              <a:buFont typeface="Arial" panose="020B0604020202020204" pitchFamily="34" charset="0"/>
              <a:buChar char="•"/>
            </a:pPr>
            <a:r>
              <a:rPr lang="en-US" spc="-100" dirty="0"/>
              <a:t>No lag in data collection</a:t>
            </a:r>
          </a:p>
          <a:p>
            <a:pPr marL="285750" indent="-285750">
              <a:buFont typeface="Arial" panose="020B0604020202020204" pitchFamily="34" charset="0"/>
              <a:buChar char="•"/>
            </a:pPr>
            <a:r>
              <a:rPr lang="en-US" spc="-100" dirty="0"/>
              <a:t>Three (3) events were captured</a:t>
            </a:r>
          </a:p>
          <a:p>
            <a:pPr marL="285750" indent="-285750">
              <a:buFont typeface="Arial" panose="020B0604020202020204" pitchFamily="34" charset="0"/>
              <a:buChar char="•"/>
            </a:pPr>
            <a:r>
              <a:rPr lang="en-US" spc="-100" dirty="0"/>
              <a:t>Emotions were free response</a:t>
            </a:r>
          </a:p>
          <a:p>
            <a:pPr marL="285750" indent="-285750">
              <a:buFont typeface="Arial" panose="020B0604020202020204" pitchFamily="34" charset="0"/>
              <a:buChar char="•"/>
            </a:pPr>
            <a:r>
              <a:rPr lang="en-US" spc="-100" dirty="0"/>
              <a:t>Strategy IRR = 0.877</a:t>
            </a:r>
          </a:p>
        </p:txBody>
      </p:sp>
    </p:spTree>
    <p:extLst>
      <p:ext uri="{BB962C8B-B14F-4D97-AF65-F5344CB8AC3E}">
        <p14:creationId xmlns:p14="http://schemas.microsoft.com/office/powerpoint/2010/main" val="126774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pic>
        <p:nvPicPr>
          <p:cNvPr id="7" name="Picture 6" descr="A graph with a line&#10;&#10;Description automatically generated">
            <a:extLst>
              <a:ext uri="{FF2B5EF4-FFF2-40B4-BE49-F238E27FC236}">
                <a16:creationId xmlns:a16="http://schemas.microsoft.com/office/drawing/2014/main" id="{8479C31C-55F4-6E75-2B0F-1235B6C78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8" name="Rectangle 7">
            <a:extLst>
              <a:ext uri="{FF2B5EF4-FFF2-40B4-BE49-F238E27FC236}">
                <a16:creationId xmlns:a16="http://schemas.microsoft.com/office/drawing/2014/main" id="{98729C3C-B220-289F-CA4F-E952A0367DE6}"/>
              </a:ext>
            </a:extLst>
          </p:cNvPr>
          <p:cNvSpPr/>
          <p:nvPr/>
        </p:nvSpPr>
        <p:spPr>
          <a:xfrm>
            <a:off x="5882325" y="873158"/>
            <a:ext cx="6221691" cy="44906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FD1B1BA-FD63-4E59-6ED0-FCC69F8C0D16}"/>
              </a:ext>
            </a:extLst>
          </p:cNvPr>
          <p:cNvSpPr txBox="1"/>
          <p:nvPr/>
        </p:nvSpPr>
        <p:spPr>
          <a:xfrm>
            <a:off x="0" y="6439654"/>
            <a:ext cx="2442656" cy="369332"/>
          </a:xfrm>
          <a:prstGeom prst="rect">
            <a:avLst/>
          </a:prstGeom>
          <a:noFill/>
        </p:spPr>
        <p:txBody>
          <a:bodyPr wrap="none" rtlCol="0">
            <a:spAutoFit/>
          </a:bodyPr>
          <a:lstStyle/>
          <a:p>
            <a:r>
              <a:rPr lang="en-US" dirty="0"/>
              <a:t>Mitchell et al., (In Press)</a:t>
            </a:r>
          </a:p>
        </p:txBody>
      </p:sp>
    </p:spTree>
    <p:extLst>
      <p:ext uri="{BB962C8B-B14F-4D97-AF65-F5344CB8AC3E}">
        <p14:creationId xmlns:p14="http://schemas.microsoft.com/office/powerpoint/2010/main" val="1331660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a line&#10;&#10;Description automatically generated">
            <a:extLst>
              <a:ext uri="{FF2B5EF4-FFF2-40B4-BE49-F238E27FC236}">
                <a16:creationId xmlns:a16="http://schemas.microsoft.com/office/drawing/2014/main" id="{0D89BD41-025F-E254-B1B5-3EC5304C02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6" name="TextBox 5">
            <a:extLst>
              <a:ext uri="{FF2B5EF4-FFF2-40B4-BE49-F238E27FC236}">
                <a16:creationId xmlns:a16="http://schemas.microsoft.com/office/drawing/2014/main" id="{F1C9CFF8-6DF3-7F94-C0FE-8EE0A407C869}"/>
              </a:ext>
            </a:extLst>
          </p:cNvPr>
          <p:cNvSpPr txBox="1"/>
          <p:nvPr/>
        </p:nvSpPr>
        <p:spPr>
          <a:xfrm>
            <a:off x="416560" y="1971040"/>
            <a:ext cx="44602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pPr marL="285750" indent="-285750">
              <a:buFont typeface="Arial"/>
              <a:buChar char="•"/>
            </a:pPr>
            <a:endParaRPr lang="en-US" dirty="0">
              <a:ea typeface="Calibri"/>
              <a:cs typeface="Calibri"/>
            </a:endParaRPr>
          </a:p>
          <a:p>
            <a:endParaRPr lang="en-US" dirty="0">
              <a:ea typeface="Calibri"/>
              <a:cs typeface="Calibri"/>
            </a:endParaRPr>
          </a:p>
        </p:txBody>
      </p:sp>
      <p:sp>
        <p:nvSpPr>
          <p:cNvPr id="8" name="TextBox 7">
            <a:extLst>
              <a:ext uri="{FF2B5EF4-FFF2-40B4-BE49-F238E27FC236}">
                <a16:creationId xmlns:a16="http://schemas.microsoft.com/office/drawing/2014/main" id="{2E19EA84-D8F7-9426-213E-F03BFD5C4157}"/>
              </a:ext>
            </a:extLst>
          </p:cNvPr>
          <p:cNvSpPr txBox="1"/>
          <p:nvPr/>
        </p:nvSpPr>
        <p:spPr>
          <a:xfrm>
            <a:off x="0" y="6439654"/>
            <a:ext cx="2442656" cy="369332"/>
          </a:xfrm>
          <a:prstGeom prst="rect">
            <a:avLst/>
          </a:prstGeom>
          <a:noFill/>
        </p:spPr>
        <p:txBody>
          <a:bodyPr wrap="none" rtlCol="0">
            <a:spAutoFit/>
          </a:bodyPr>
          <a:lstStyle/>
          <a:p>
            <a:r>
              <a:rPr lang="en-US" dirty="0"/>
              <a:t>Mitchell et al., (In Press)</a:t>
            </a:r>
          </a:p>
        </p:txBody>
      </p:sp>
    </p:spTree>
    <p:extLst>
      <p:ext uri="{BB962C8B-B14F-4D97-AF65-F5344CB8AC3E}">
        <p14:creationId xmlns:p14="http://schemas.microsoft.com/office/powerpoint/2010/main" val="4060509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9" name="TextBox 8">
            <a:extLst>
              <a:ext uri="{FF2B5EF4-FFF2-40B4-BE49-F238E27FC236}">
                <a16:creationId xmlns:a16="http://schemas.microsoft.com/office/drawing/2014/main" id="{27D4C915-E802-8B7A-97C4-507701E4CD4C}"/>
              </a:ext>
            </a:extLst>
          </p:cNvPr>
          <p:cNvSpPr txBox="1"/>
          <p:nvPr/>
        </p:nvSpPr>
        <p:spPr>
          <a:xfrm>
            <a:off x="416560" y="1971040"/>
            <a:ext cx="446024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endParaRPr lang="en-US" dirty="0">
              <a:ea typeface="Calibri"/>
              <a:cs typeface="Calibri"/>
            </a:endParaRPr>
          </a:p>
          <a:p>
            <a:pPr marL="285750" indent="-285750">
              <a:buFont typeface="Arial"/>
              <a:buChar char="•"/>
            </a:pPr>
            <a:r>
              <a:rPr lang="en-US" dirty="0">
                <a:ea typeface="Calibri"/>
                <a:cs typeface="Calibri"/>
              </a:rPr>
              <a:t>This was true even when taking a multiverse approach and adjusting for known covariates including cognitive load, sex, and ERQ scores.</a:t>
            </a:r>
          </a:p>
          <a:p>
            <a:endParaRPr lang="en-US" dirty="0">
              <a:ea typeface="Calibri"/>
              <a:cs typeface="Calibri"/>
            </a:endParaRPr>
          </a:p>
          <a:p>
            <a:endParaRPr lang="en-US" dirty="0">
              <a:ea typeface="Calibri"/>
              <a:cs typeface="Calibri"/>
            </a:endParaRPr>
          </a:p>
        </p:txBody>
      </p:sp>
      <p:pic>
        <p:nvPicPr>
          <p:cNvPr id="5" name="Picture 4" descr="A graph with a line&#10;&#10;Description automatically generated">
            <a:extLst>
              <a:ext uri="{FF2B5EF4-FFF2-40B4-BE49-F238E27FC236}">
                <a16:creationId xmlns:a16="http://schemas.microsoft.com/office/drawing/2014/main" id="{16903221-8268-8786-8699-F42EC4127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6" name="TextBox 5">
            <a:extLst>
              <a:ext uri="{FF2B5EF4-FFF2-40B4-BE49-F238E27FC236}">
                <a16:creationId xmlns:a16="http://schemas.microsoft.com/office/drawing/2014/main" id="{F4AB5D79-407E-CAEA-F5B4-DBBD5CAB22CE}"/>
              </a:ext>
            </a:extLst>
          </p:cNvPr>
          <p:cNvSpPr txBox="1"/>
          <p:nvPr/>
        </p:nvSpPr>
        <p:spPr>
          <a:xfrm>
            <a:off x="0" y="6439654"/>
            <a:ext cx="2442656" cy="369332"/>
          </a:xfrm>
          <a:prstGeom prst="rect">
            <a:avLst/>
          </a:prstGeom>
          <a:noFill/>
        </p:spPr>
        <p:txBody>
          <a:bodyPr wrap="none" rtlCol="0">
            <a:spAutoFit/>
          </a:bodyPr>
          <a:lstStyle/>
          <a:p>
            <a:r>
              <a:rPr lang="en-US" dirty="0"/>
              <a:t>Mitchell et al., (In Press)</a:t>
            </a:r>
          </a:p>
        </p:txBody>
      </p:sp>
    </p:spTree>
    <p:extLst>
      <p:ext uri="{BB962C8B-B14F-4D97-AF65-F5344CB8AC3E}">
        <p14:creationId xmlns:p14="http://schemas.microsoft.com/office/powerpoint/2010/main" val="1142412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3D5FEA-10DA-37E9-83EB-A47F627796B4}"/>
              </a:ext>
            </a:extLst>
          </p:cNvPr>
          <p:cNvPicPr>
            <a:picLocks noChangeAspect="1"/>
          </p:cNvPicPr>
          <p:nvPr/>
        </p:nvPicPr>
        <p:blipFill>
          <a:blip r:embed="rId3"/>
          <a:stretch>
            <a:fillRect/>
          </a:stretch>
        </p:blipFill>
        <p:spPr>
          <a:xfrm>
            <a:off x="643467" y="825415"/>
            <a:ext cx="10905066" cy="5207168"/>
          </a:xfrm>
          <a:prstGeom prst="rect">
            <a:avLst/>
          </a:prstGeom>
        </p:spPr>
      </p:pic>
    </p:spTree>
    <p:extLst>
      <p:ext uri="{BB962C8B-B14F-4D97-AF65-F5344CB8AC3E}">
        <p14:creationId xmlns:p14="http://schemas.microsoft.com/office/powerpoint/2010/main" val="1660252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line&#10;&#10;Description automatically generated with medium confidence">
            <a:extLst>
              <a:ext uri="{FF2B5EF4-FFF2-40B4-BE49-F238E27FC236}">
                <a16:creationId xmlns:a16="http://schemas.microsoft.com/office/drawing/2014/main" id="{86803692-750E-0EF0-1E2B-0D25C54913E8}"/>
              </a:ext>
            </a:extLst>
          </p:cNvPr>
          <p:cNvPicPr>
            <a:picLocks noChangeAspect="1"/>
          </p:cNvPicPr>
          <p:nvPr/>
        </p:nvPicPr>
        <p:blipFill rotWithShape="1">
          <a:blip r:embed="rId3">
            <a:extLst>
              <a:ext uri="{28A0092B-C50C-407E-A947-70E740481C1C}">
                <a14:useLocalDpi xmlns:a14="http://schemas.microsoft.com/office/drawing/2010/main" val="0"/>
              </a:ext>
            </a:extLst>
          </a:blip>
          <a:srcRect r="11429"/>
          <a:stretch/>
        </p:blipFill>
        <p:spPr>
          <a:xfrm>
            <a:off x="114543" y="559209"/>
            <a:ext cx="6778171" cy="5739581"/>
          </a:xfrm>
          <a:prstGeom prst="rect">
            <a:avLst/>
          </a:prstGeom>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val="0"/>
              </a:ext>
            </a:extLst>
          </a:blip>
          <a:srcRect l="9224" t="69035" r="70125" b="13545"/>
          <a:stretch/>
        </p:blipFill>
        <p:spPr>
          <a:xfrm>
            <a:off x="696686" y="4615544"/>
            <a:ext cx="1422400" cy="899886"/>
          </a:xfrm>
          <a:prstGeom prst="rect">
            <a:avLst/>
          </a:prstGeom>
        </p:spPr>
      </p:pic>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7" name="TextBox 6">
            <a:extLst>
              <a:ext uri="{FF2B5EF4-FFF2-40B4-BE49-F238E27FC236}">
                <a16:creationId xmlns:a16="http://schemas.microsoft.com/office/drawing/2014/main" id="{5860BCFF-F77F-C83C-ACFA-68F182C1314A}"/>
              </a:ext>
            </a:extLst>
          </p:cNvPr>
          <p:cNvSpPr txBox="1"/>
          <p:nvPr/>
        </p:nvSpPr>
        <p:spPr>
          <a:xfrm>
            <a:off x="7447280" y="2228670"/>
            <a:ext cx="446024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Reappraisal success mirrored the direction of lab studies, while distraction got worse as intensity increases</a:t>
            </a:r>
            <a:endParaRPr lang="en-US" dirty="0"/>
          </a:p>
          <a:p>
            <a:endParaRPr lang="en-US" dirty="0">
              <a:ea typeface="Calibri"/>
              <a:cs typeface="Calibri"/>
            </a:endParaRPr>
          </a:p>
        </p:txBody>
      </p:sp>
      <p:sp>
        <p:nvSpPr>
          <p:cNvPr id="9" name="TextBox 8">
            <a:extLst>
              <a:ext uri="{FF2B5EF4-FFF2-40B4-BE49-F238E27FC236}">
                <a16:creationId xmlns:a16="http://schemas.microsoft.com/office/drawing/2014/main" id="{B5BF91C8-F229-409C-1608-9C083A009D7E}"/>
              </a:ext>
            </a:extLst>
          </p:cNvPr>
          <p:cNvSpPr txBox="1"/>
          <p:nvPr/>
        </p:nvSpPr>
        <p:spPr>
          <a:xfrm>
            <a:off x="9749344" y="6400550"/>
            <a:ext cx="2442656" cy="369332"/>
          </a:xfrm>
          <a:prstGeom prst="rect">
            <a:avLst/>
          </a:prstGeom>
          <a:noFill/>
        </p:spPr>
        <p:txBody>
          <a:bodyPr wrap="none" rtlCol="0">
            <a:spAutoFit/>
          </a:bodyPr>
          <a:lstStyle/>
          <a:p>
            <a:r>
              <a:rPr lang="en-US" dirty="0"/>
              <a:t>Mitchell et al., (In Press)</a:t>
            </a:r>
          </a:p>
        </p:txBody>
      </p:sp>
    </p:spTree>
    <p:extLst>
      <p:ext uri="{BB962C8B-B14F-4D97-AF65-F5344CB8AC3E}">
        <p14:creationId xmlns:p14="http://schemas.microsoft.com/office/powerpoint/2010/main" val="3751601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line&#10;&#10;Description automatically generated with medium confidence">
            <a:extLst>
              <a:ext uri="{FF2B5EF4-FFF2-40B4-BE49-F238E27FC236}">
                <a16:creationId xmlns:a16="http://schemas.microsoft.com/office/drawing/2014/main" id="{86803692-750E-0EF0-1E2B-0D25C54913E8}"/>
              </a:ext>
            </a:extLst>
          </p:cNvPr>
          <p:cNvPicPr>
            <a:picLocks noChangeAspect="1"/>
          </p:cNvPicPr>
          <p:nvPr/>
        </p:nvPicPr>
        <p:blipFill rotWithShape="1">
          <a:blip r:embed="rId3">
            <a:extLst>
              <a:ext uri="{28A0092B-C50C-407E-A947-70E740481C1C}">
                <a14:useLocalDpi xmlns:a14="http://schemas.microsoft.com/office/drawing/2010/main" val="0"/>
              </a:ext>
            </a:extLst>
          </a:blip>
          <a:srcRect r="11429"/>
          <a:stretch/>
        </p:blipFill>
        <p:spPr>
          <a:xfrm>
            <a:off x="114543" y="559209"/>
            <a:ext cx="6778171" cy="5739581"/>
          </a:xfrm>
          <a:prstGeom prst="rect">
            <a:avLst/>
          </a:prstGeom>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val="0"/>
              </a:ext>
            </a:extLst>
          </a:blip>
          <a:srcRect l="9224" t="69035" r="70125" b="13545"/>
          <a:stretch/>
        </p:blipFill>
        <p:spPr>
          <a:xfrm>
            <a:off x="696686" y="4615544"/>
            <a:ext cx="1422400" cy="899886"/>
          </a:xfrm>
          <a:prstGeom prst="rect">
            <a:avLst/>
          </a:prstGeom>
        </p:spPr>
      </p:pic>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8" name="TextBox 7">
            <a:extLst>
              <a:ext uri="{FF2B5EF4-FFF2-40B4-BE49-F238E27FC236}">
                <a16:creationId xmlns:a16="http://schemas.microsoft.com/office/drawing/2014/main" id="{730D5B06-EEA6-3949-D827-81EC9E0B758E}"/>
              </a:ext>
            </a:extLst>
          </p:cNvPr>
          <p:cNvSpPr txBox="1"/>
          <p:nvPr/>
        </p:nvSpPr>
        <p:spPr>
          <a:xfrm>
            <a:off x="7447280" y="2228670"/>
            <a:ext cx="446024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Reappraisal success mirrored the direction of lab studies, while distraction got worse as intensity increases</a:t>
            </a:r>
            <a:endParaRPr lang="en-US" dirty="0"/>
          </a:p>
          <a:p>
            <a:endParaRPr lang="en-US" dirty="0">
              <a:ea typeface="Calibri"/>
              <a:cs typeface="Calibri"/>
            </a:endParaRPr>
          </a:p>
          <a:p>
            <a:endParaRPr lang="en-US" dirty="0">
              <a:ea typeface="Calibri"/>
              <a:cs typeface="Calibri"/>
            </a:endParaRPr>
          </a:p>
          <a:p>
            <a:pPr algn="ctr"/>
            <a:r>
              <a:rPr lang="en-US" dirty="0">
                <a:ea typeface="Calibri"/>
                <a:cs typeface="Calibri"/>
              </a:rPr>
              <a:t>These results likely reflect the environmental affordances of that situation; it can be hard to deploy distraction with so many things vying for your attention. </a:t>
            </a:r>
          </a:p>
        </p:txBody>
      </p:sp>
      <p:sp>
        <p:nvSpPr>
          <p:cNvPr id="2" name="TextBox 1">
            <a:extLst>
              <a:ext uri="{FF2B5EF4-FFF2-40B4-BE49-F238E27FC236}">
                <a16:creationId xmlns:a16="http://schemas.microsoft.com/office/drawing/2014/main" id="{355A29DD-28E3-37B1-9CE6-5B067A79CD0B}"/>
              </a:ext>
            </a:extLst>
          </p:cNvPr>
          <p:cNvSpPr txBox="1"/>
          <p:nvPr/>
        </p:nvSpPr>
        <p:spPr>
          <a:xfrm>
            <a:off x="9749344" y="6400550"/>
            <a:ext cx="2442656" cy="369332"/>
          </a:xfrm>
          <a:prstGeom prst="rect">
            <a:avLst/>
          </a:prstGeom>
          <a:noFill/>
        </p:spPr>
        <p:txBody>
          <a:bodyPr wrap="none" rtlCol="0">
            <a:spAutoFit/>
          </a:bodyPr>
          <a:lstStyle/>
          <a:p>
            <a:r>
              <a:rPr lang="en-US" dirty="0"/>
              <a:t>Mitchell et al., (In Press)</a:t>
            </a:r>
          </a:p>
        </p:txBody>
      </p:sp>
    </p:spTree>
    <p:extLst>
      <p:ext uri="{BB962C8B-B14F-4D97-AF65-F5344CB8AC3E}">
        <p14:creationId xmlns:p14="http://schemas.microsoft.com/office/powerpoint/2010/main" val="1434147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8" name="TextBox 7">
            <a:extLst>
              <a:ext uri="{FF2B5EF4-FFF2-40B4-BE49-F238E27FC236}">
                <a16:creationId xmlns:a16="http://schemas.microsoft.com/office/drawing/2014/main" id="{730D5B06-EEA6-3949-D827-81EC9E0B758E}"/>
              </a:ext>
            </a:extLst>
          </p:cNvPr>
          <p:cNvSpPr txBox="1"/>
          <p:nvPr/>
        </p:nvSpPr>
        <p:spPr>
          <a:xfrm>
            <a:off x="7447280" y="2228670"/>
            <a:ext cx="446024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Reappraisal success mirrored the direction of lab studies, while distraction got worse as intensity increases</a:t>
            </a:r>
            <a:endParaRPr lang="en-US" dirty="0"/>
          </a:p>
          <a:p>
            <a:endParaRPr lang="en-US" dirty="0">
              <a:ea typeface="Calibri"/>
              <a:cs typeface="Calibri"/>
            </a:endParaRPr>
          </a:p>
          <a:p>
            <a:endParaRPr lang="en-US" dirty="0">
              <a:ea typeface="Calibri"/>
              <a:cs typeface="Calibri"/>
            </a:endParaRPr>
          </a:p>
          <a:p>
            <a:pPr algn="ctr"/>
            <a:r>
              <a:rPr lang="en-US" dirty="0">
                <a:ea typeface="Calibri"/>
                <a:cs typeface="Calibri"/>
              </a:rPr>
              <a:t>These results likely reflect the environmental affordances of that situation; it can be hard to deploy distraction with so many things vying for your attention. </a:t>
            </a:r>
          </a:p>
        </p:txBody>
      </p:sp>
      <p:pic>
        <p:nvPicPr>
          <p:cNvPr id="2" name="Picture 1" descr="A person in a prison cell&#10;&#10;Description automatically generated">
            <a:extLst>
              <a:ext uri="{FF2B5EF4-FFF2-40B4-BE49-F238E27FC236}">
                <a16:creationId xmlns:a16="http://schemas.microsoft.com/office/drawing/2014/main" id="{44207F1E-7E9F-CA11-9ACC-0AFD2F9AD41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2999" y="1649693"/>
            <a:ext cx="5341257" cy="3558612"/>
          </a:xfrm>
          <a:prstGeom prst="rect">
            <a:avLst/>
          </a:prstGeom>
        </p:spPr>
      </p:pic>
    </p:spTree>
    <p:extLst>
      <p:ext uri="{BB962C8B-B14F-4D97-AF65-F5344CB8AC3E}">
        <p14:creationId xmlns:p14="http://schemas.microsoft.com/office/powerpoint/2010/main" val="3929242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pic>
        <p:nvPicPr>
          <p:cNvPr id="2" name="Picture 1" descr="A person in a prison cell&#10;&#10;Description automatically generated">
            <a:extLst>
              <a:ext uri="{FF2B5EF4-FFF2-40B4-BE49-F238E27FC236}">
                <a16:creationId xmlns:a16="http://schemas.microsoft.com/office/drawing/2014/main" id="{44207F1E-7E9F-CA11-9ACC-0AFD2F9AD41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76081" y="1908305"/>
            <a:ext cx="3768030" cy="2510450"/>
          </a:xfrm>
          <a:prstGeom prst="rect">
            <a:avLst/>
          </a:prstGeom>
        </p:spPr>
      </p:pic>
      <p:pic>
        <p:nvPicPr>
          <p:cNvPr id="5" name="Graphic 4" descr="Computer with solid fill">
            <a:extLst>
              <a:ext uri="{FF2B5EF4-FFF2-40B4-BE49-F238E27FC236}">
                <a16:creationId xmlns:a16="http://schemas.microsoft.com/office/drawing/2014/main" id="{55448784-516F-ABE8-50E3-FB9CF03CF7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75311" y="0"/>
            <a:ext cx="7431314" cy="725620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48840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4FEA86-99E5-364A-DCD7-51CE4A161C07}"/>
              </a:ext>
            </a:extLst>
          </p:cNvPr>
          <p:cNvSpPr txBox="1"/>
          <p:nvPr/>
        </p:nvSpPr>
        <p:spPr>
          <a:xfrm>
            <a:off x="0" y="545035"/>
            <a:ext cx="6096000" cy="1200329"/>
          </a:xfrm>
          <a:prstGeom prst="rect">
            <a:avLst/>
          </a:prstGeom>
          <a:noFill/>
        </p:spPr>
        <p:txBody>
          <a:bodyPr wrap="square" rtlCol="0">
            <a:spAutoFit/>
          </a:bodyPr>
          <a:lstStyle/>
          <a:p>
            <a:pPr algn="ctr"/>
            <a:r>
              <a:rPr lang="en-US" sz="7200" b="1" dirty="0">
                <a:solidFill>
                  <a:srgbClr val="00B050"/>
                </a:solidFill>
              </a:rPr>
              <a:t>Theory</a:t>
            </a:r>
          </a:p>
        </p:txBody>
      </p:sp>
    </p:spTree>
    <p:extLst>
      <p:ext uri="{BB962C8B-B14F-4D97-AF65-F5344CB8AC3E}">
        <p14:creationId xmlns:p14="http://schemas.microsoft.com/office/powerpoint/2010/main" val="1854307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01E9F6-8E81-D16B-8ECC-E1DC31BE3BE1}"/>
              </a:ext>
            </a:extLst>
          </p:cNvPr>
          <p:cNvSpPr/>
          <p:nvPr/>
        </p:nvSpPr>
        <p:spPr>
          <a:xfrm>
            <a:off x="314482" y="286068"/>
            <a:ext cx="11667968" cy="1599882"/>
          </a:xfrm>
          <a:prstGeom prst="rect">
            <a:avLst/>
          </a:prstGeom>
          <a:solidFill>
            <a:srgbClr val="F7E1FF"/>
          </a:solidFill>
          <a:ln w="76200">
            <a:solidFill>
              <a:srgbClr val="7030A0"/>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681B25D-065C-AA3C-5250-44F1DC01CD25}"/>
              </a:ext>
            </a:extLst>
          </p:cNvPr>
          <p:cNvSpPr txBox="1"/>
          <p:nvPr/>
        </p:nvSpPr>
        <p:spPr>
          <a:xfrm>
            <a:off x="583431" y="337699"/>
            <a:ext cx="2532937" cy="1384995"/>
          </a:xfrm>
          <a:prstGeom prst="rect">
            <a:avLst/>
          </a:prstGeom>
          <a:noFill/>
        </p:spPr>
        <p:txBody>
          <a:bodyPr wrap="none" rtlCol="0">
            <a:spAutoFit/>
          </a:bodyPr>
          <a:lstStyle/>
          <a:p>
            <a:pPr algn="ctr"/>
            <a:r>
              <a:rPr lang="en-US" sz="3600" b="1" dirty="0"/>
              <a:t>Study 3</a:t>
            </a:r>
          </a:p>
          <a:p>
            <a:pPr algn="ctr"/>
            <a:r>
              <a:rPr lang="en-US" sz="2400" dirty="0"/>
              <a:t>(N = 253)</a:t>
            </a:r>
          </a:p>
          <a:p>
            <a:pPr algn="ctr"/>
            <a:r>
              <a:rPr lang="en-US" sz="2400" dirty="0"/>
              <a:t>Conducted in 2023</a:t>
            </a:r>
          </a:p>
        </p:txBody>
      </p:sp>
      <p:sp>
        <p:nvSpPr>
          <p:cNvPr id="6" name="TextBox 5">
            <a:extLst>
              <a:ext uri="{FF2B5EF4-FFF2-40B4-BE49-F238E27FC236}">
                <a16:creationId xmlns:a16="http://schemas.microsoft.com/office/drawing/2014/main" id="{A51E2A7F-4C52-031A-A968-D7D5B1AB7108}"/>
              </a:ext>
            </a:extLst>
          </p:cNvPr>
          <p:cNvSpPr txBox="1"/>
          <p:nvPr/>
        </p:nvSpPr>
        <p:spPr>
          <a:xfrm>
            <a:off x="3385317" y="430033"/>
            <a:ext cx="8576387" cy="1200329"/>
          </a:xfrm>
          <a:prstGeom prst="rect">
            <a:avLst/>
          </a:prstGeom>
          <a:noFill/>
        </p:spPr>
        <p:txBody>
          <a:bodyPr wrap="none" rtlCol="0">
            <a:spAutoFit/>
          </a:bodyPr>
          <a:lstStyle/>
          <a:p>
            <a:pPr marL="285750" indent="-285750">
              <a:buFont typeface="Arial" panose="020B0604020202020204" pitchFamily="34" charset="0"/>
              <a:buChar char="•"/>
            </a:pPr>
            <a:r>
              <a:rPr lang="en-US" spc="-100" dirty="0"/>
              <a:t>Participants were recruited via Prolific </a:t>
            </a:r>
          </a:p>
          <a:p>
            <a:pPr marL="285750" indent="-285750">
              <a:buFont typeface="Arial" panose="020B0604020202020204" pitchFamily="34" charset="0"/>
              <a:buChar char="•"/>
            </a:pPr>
            <a:r>
              <a:rPr lang="en-US" spc="-100" dirty="0"/>
              <a:t>Each watched four randomly sorted video clips (120s each) sourced from lesser known horror films.</a:t>
            </a:r>
          </a:p>
          <a:p>
            <a:pPr marL="285750" indent="-285750">
              <a:buFont typeface="Arial" panose="020B0604020202020204" pitchFamily="34" charset="0"/>
              <a:buChar char="•"/>
            </a:pPr>
            <a:r>
              <a:rPr lang="en-US" spc="-100" dirty="0"/>
              <a:t>After each video, negative affective intensity was captured on a sliding 100 point scale. </a:t>
            </a:r>
          </a:p>
          <a:p>
            <a:pPr marL="285750" indent="-285750">
              <a:buFont typeface="Arial" panose="020B0604020202020204" pitchFamily="34" charset="0"/>
              <a:buChar char="•"/>
            </a:pPr>
            <a:r>
              <a:rPr lang="en-US" spc="-100" dirty="0"/>
              <a:t>After all videos were viewed, participants either reported strategy use or forecasting.</a:t>
            </a:r>
          </a:p>
        </p:txBody>
      </p:sp>
    </p:spTree>
    <p:extLst>
      <p:ext uri="{BB962C8B-B14F-4D97-AF65-F5344CB8AC3E}">
        <p14:creationId xmlns:p14="http://schemas.microsoft.com/office/powerpoint/2010/main" val="3165363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01E9F6-8E81-D16B-8ECC-E1DC31BE3BE1}"/>
              </a:ext>
            </a:extLst>
          </p:cNvPr>
          <p:cNvSpPr/>
          <p:nvPr/>
        </p:nvSpPr>
        <p:spPr>
          <a:xfrm>
            <a:off x="314482" y="286068"/>
            <a:ext cx="11667968" cy="1599882"/>
          </a:xfrm>
          <a:prstGeom prst="rect">
            <a:avLst/>
          </a:prstGeom>
          <a:solidFill>
            <a:srgbClr val="F7E1FF"/>
          </a:solidFill>
          <a:ln w="76200">
            <a:solidFill>
              <a:srgbClr val="7030A0"/>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681B25D-065C-AA3C-5250-44F1DC01CD25}"/>
              </a:ext>
            </a:extLst>
          </p:cNvPr>
          <p:cNvSpPr txBox="1"/>
          <p:nvPr/>
        </p:nvSpPr>
        <p:spPr>
          <a:xfrm>
            <a:off x="583431" y="337699"/>
            <a:ext cx="2532937" cy="1384995"/>
          </a:xfrm>
          <a:prstGeom prst="rect">
            <a:avLst/>
          </a:prstGeom>
          <a:noFill/>
        </p:spPr>
        <p:txBody>
          <a:bodyPr wrap="none" rtlCol="0">
            <a:spAutoFit/>
          </a:bodyPr>
          <a:lstStyle/>
          <a:p>
            <a:pPr algn="ctr"/>
            <a:r>
              <a:rPr lang="en-US" sz="3600" b="1" dirty="0"/>
              <a:t>Study 3</a:t>
            </a:r>
          </a:p>
          <a:p>
            <a:pPr algn="ctr"/>
            <a:r>
              <a:rPr lang="en-US" sz="2400" dirty="0"/>
              <a:t>(N = 253)</a:t>
            </a:r>
          </a:p>
          <a:p>
            <a:pPr algn="ctr"/>
            <a:r>
              <a:rPr lang="en-US" sz="2400" dirty="0"/>
              <a:t>Conducted in 2023</a:t>
            </a:r>
          </a:p>
        </p:txBody>
      </p:sp>
      <p:sp>
        <p:nvSpPr>
          <p:cNvPr id="6" name="TextBox 5">
            <a:extLst>
              <a:ext uri="{FF2B5EF4-FFF2-40B4-BE49-F238E27FC236}">
                <a16:creationId xmlns:a16="http://schemas.microsoft.com/office/drawing/2014/main" id="{A51E2A7F-4C52-031A-A968-D7D5B1AB7108}"/>
              </a:ext>
            </a:extLst>
          </p:cNvPr>
          <p:cNvSpPr txBox="1"/>
          <p:nvPr/>
        </p:nvSpPr>
        <p:spPr>
          <a:xfrm>
            <a:off x="3385317" y="430033"/>
            <a:ext cx="8576387" cy="1200329"/>
          </a:xfrm>
          <a:prstGeom prst="rect">
            <a:avLst/>
          </a:prstGeom>
          <a:noFill/>
        </p:spPr>
        <p:txBody>
          <a:bodyPr wrap="none" rtlCol="0">
            <a:spAutoFit/>
          </a:bodyPr>
          <a:lstStyle/>
          <a:p>
            <a:pPr marL="285750" indent="-285750">
              <a:buFont typeface="Arial" panose="020B0604020202020204" pitchFamily="34" charset="0"/>
              <a:buChar char="•"/>
            </a:pPr>
            <a:r>
              <a:rPr lang="en-US" spc="-100" dirty="0"/>
              <a:t>Participants were recruited via Prolific </a:t>
            </a:r>
          </a:p>
          <a:p>
            <a:pPr marL="285750" indent="-285750">
              <a:buFont typeface="Arial" panose="020B0604020202020204" pitchFamily="34" charset="0"/>
              <a:buChar char="•"/>
            </a:pPr>
            <a:r>
              <a:rPr lang="en-US" spc="-100" dirty="0"/>
              <a:t>Each watched four randomly sorted video clips (120s each) sourced from lesser known horror films.</a:t>
            </a:r>
          </a:p>
          <a:p>
            <a:pPr marL="285750" indent="-285750">
              <a:buFont typeface="Arial" panose="020B0604020202020204" pitchFamily="34" charset="0"/>
              <a:buChar char="•"/>
            </a:pPr>
            <a:r>
              <a:rPr lang="en-US" spc="-100" dirty="0"/>
              <a:t>After each video, negative affective intensity was captured on a sliding 100 point scale. </a:t>
            </a:r>
          </a:p>
          <a:p>
            <a:pPr marL="285750" indent="-285750">
              <a:buFont typeface="Arial" panose="020B0604020202020204" pitchFamily="34" charset="0"/>
              <a:buChar char="•"/>
            </a:pPr>
            <a:r>
              <a:rPr lang="en-US" spc="-100" dirty="0"/>
              <a:t>After all videos were viewed, participants either reported strategy use or forecasting.</a:t>
            </a:r>
          </a:p>
        </p:txBody>
      </p:sp>
      <p:grpSp>
        <p:nvGrpSpPr>
          <p:cNvPr id="2" name="Group 1">
            <a:extLst>
              <a:ext uri="{FF2B5EF4-FFF2-40B4-BE49-F238E27FC236}">
                <a16:creationId xmlns:a16="http://schemas.microsoft.com/office/drawing/2014/main" id="{F0AC72E1-383A-65BA-9E9E-B91282088872}"/>
              </a:ext>
            </a:extLst>
          </p:cNvPr>
          <p:cNvGrpSpPr/>
          <p:nvPr/>
        </p:nvGrpSpPr>
        <p:grpSpPr>
          <a:xfrm>
            <a:off x="2101635" y="2303219"/>
            <a:ext cx="8419912" cy="2518264"/>
            <a:chOff x="22465101" y="28668645"/>
            <a:chExt cx="10695515" cy="4010819"/>
          </a:xfrm>
        </p:grpSpPr>
        <p:pic>
          <p:nvPicPr>
            <p:cNvPr id="9" name="Picture 2">
              <a:extLst>
                <a:ext uri="{FF2B5EF4-FFF2-40B4-BE49-F238E27FC236}">
                  <a16:creationId xmlns:a16="http://schemas.microsoft.com/office/drawing/2014/main" id="{A1E5F70E-552D-3206-F74C-77F5C4EC2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38981" y="28668645"/>
              <a:ext cx="2673879" cy="40108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ead Count (2018) - IMDb">
              <a:extLst>
                <a:ext uri="{FF2B5EF4-FFF2-40B4-BE49-F238E27FC236}">
                  <a16:creationId xmlns:a16="http://schemas.microsoft.com/office/drawing/2014/main" id="{12759DEC-3A83-792A-ABEF-8D1574B4BE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12859" y="28668647"/>
              <a:ext cx="2673879" cy="40108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73BF0E2-340D-C8E5-AA3F-FB8C124EDFB4}"/>
                </a:ext>
              </a:extLst>
            </p:cNvPr>
            <p:cNvPicPr>
              <a:picLocks noChangeAspect="1"/>
            </p:cNvPicPr>
            <p:nvPr/>
          </p:nvPicPr>
          <p:blipFill>
            <a:blip r:embed="rId5"/>
            <a:stretch>
              <a:fillRect/>
            </a:stretch>
          </p:blipFill>
          <p:spPr>
            <a:xfrm>
              <a:off x="30486737" y="28668647"/>
              <a:ext cx="2673879" cy="4010817"/>
            </a:xfrm>
            <a:prstGeom prst="rect">
              <a:avLst/>
            </a:prstGeom>
          </p:spPr>
        </p:pic>
        <p:pic>
          <p:nvPicPr>
            <p:cNvPr id="13" name="Picture 6">
              <a:extLst>
                <a:ext uri="{FF2B5EF4-FFF2-40B4-BE49-F238E27FC236}">
                  <a16:creationId xmlns:a16="http://schemas.microsoft.com/office/drawing/2014/main" id="{01CDB5F8-D0CB-0C40-DB7E-CFC5460B64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65101" y="28668645"/>
              <a:ext cx="2673879" cy="401081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D2272150-1BF3-543D-71AD-825A4489C560}"/>
              </a:ext>
            </a:extLst>
          </p:cNvPr>
          <p:cNvSpPr txBox="1"/>
          <p:nvPr/>
        </p:nvSpPr>
        <p:spPr>
          <a:xfrm>
            <a:off x="3274465" y="4972051"/>
            <a:ext cx="1864293" cy="977255"/>
          </a:xfrm>
          <a:prstGeom prst="rect">
            <a:avLst/>
          </a:prstGeom>
          <a:noFill/>
        </p:spPr>
        <p:txBody>
          <a:bodyPr wrap="none" rtlCol="0">
            <a:spAutoFit/>
          </a:bodyPr>
          <a:lstStyle/>
          <a:p>
            <a:pPr algn="ctr">
              <a:lnSpc>
                <a:spcPts val="3400"/>
              </a:lnSpc>
            </a:pPr>
            <a:r>
              <a:rPr lang="en-US" sz="3600" b="1" dirty="0">
                <a:solidFill>
                  <a:srgbClr val="7030A0"/>
                </a:solidFill>
              </a:rPr>
              <a:t>High </a:t>
            </a:r>
            <a:br>
              <a:rPr lang="en-US" sz="3600" b="1" dirty="0">
                <a:solidFill>
                  <a:srgbClr val="7030A0"/>
                </a:solidFill>
              </a:rPr>
            </a:br>
            <a:r>
              <a:rPr lang="en-US" sz="3600" b="1" dirty="0">
                <a:solidFill>
                  <a:srgbClr val="7030A0"/>
                </a:solidFill>
              </a:rPr>
              <a:t>Intensity</a:t>
            </a:r>
          </a:p>
        </p:txBody>
      </p:sp>
      <p:sp>
        <p:nvSpPr>
          <p:cNvPr id="16" name="TextBox 15">
            <a:extLst>
              <a:ext uri="{FF2B5EF4-FFF2-40B4-BE49-F238E27FC236}">
                <a16:creationId xmlns:a16="http://schemas.microsoft.com/office/drawing/2014/main" id="{BC732DBC-B741-50A4-C3AD-50B61D3EAA9B}"/>
              </a:ext>
            </a:extLst>
          </p:cNvPr>
          <p:cNvSpPr txBox="1"/>
          <p:nvPr/>
        </p:nvSpPr>
        <p:spPr>
          <a:xfrm>
            <a:off x="7484422" y="4972051"/>
            <a:ext cx="1864293" cy="977255"/>
          </a:xfrm>
          <a:prstGeom prst="rect">
            <a:avLst/>
          </a:prstGeom>
          <a:noFill/>
        </p:spPr>
        <p:txBody>
          <a:bodyPr wrap="none" rtlCol="0">
            <a:spAutoFit/>
          </a:bodyPr>
          <a:lstStyle/>
          <a:p>
            <a:pPr algn="ctr">
              <a:lnSpc>
                <a:spcPts val="3400"/>
              </a:lnSpc>
            </a:pPr>
            <a:r>
              <a:rPr lang="en-US" sz="3600" b="1" dirty="0">
                <a:solidFill>
                  <a:srgbClr val="7030A0"/>
                </a:solidFill>
              </a:rPr>
              <a:t>Low </a:t>
            </a:r>
            <a:br>
              <a:rPr lang="en-US" sz="3600" b="1" dirty="0">
                <a:solidFill>
                  <a:srgbClr val="7030A0"/>
                </a:solidFill>
              </a:rPr>
            </a:br>
            <a:r>
              <a:rPr lang="en-US" sz="3600" b="1" dirty="0">
                <a:solidFill>
                  <a:srgbClr val="7030A0"/>
                </a:solidFill>
              </a:rPr>
              <a:t>Intensity</a:t>
            </a:r>
          </a:p>
        </p:txBody>
      </p:sp>
    </p:spTree>
    <p:extLst>
      <p:ext uri="{BB962C8B-B14F-4D97-AF65-F5344CB8AC3E}">
        <p14:creationId xmlns:p14="http://schemas.microsoft.com/office/powerpoint/2010/main" val="2532752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01E9F6-8E81-D16B-8ECC-E1DC31BE3BE1}"/>
              </a:ext>
            </a:extLst>
          </p:cNvPr>
          <p:cNvSpPr/>
          <p:nvPr/>
        </p:nvSpPr>
        <p:spPr>
          <a:xfrm>
            <a:off x="314482" y="286068"/>
            <a:ext cx="11667968" cy="1599882"/>
          </a:xfrm>
          <a:prstGeom prst="rect">
            <a:avLst/>
          </a:prstGeom>
          <a:solidFill>
            <a:srgbClr val="F7E1FF"/>
          </a:solidFill>
          <a:ln w="76200">
            <a:solidFill>
              <a:srgbClr val="7030A0"/>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681B25D-065C-AA3C-5250-44F1DC01CD25}"/>
              </a:ext>
            </a:extLst>
          </p:cNvPr>
          <p:cNvSpPr txBox="1"/>
          <p:nvPr/>
        </p:nvSpPr>
        <p:spPr>
          <a:xfrm>
            <a:off x="583431" y="337699"/>
            <a:ext cx="2532937" cy="1384995"/>
          </a:xfrm>
          <a:prstGeom prst="rect">
            <a:avLst/>
          </a:prstGeom>
          <a:noFill/>
        </p:spPr>
        <p:txBody>
          <a:bodyPr wrap="none" rtlCol="0">
            <a:spAutoFit/>
          </a:bodyPr>
          <a:lstStyle/>
          <a:p>
            <a:pPr algn="ctr"/>
            <a:r>
              <a:rPr lang="en-US" sz="3600" b="1" dirty="0"/>
              <a:t>Study 3</a:t>
            </a:r>
          </a:p>
          <a:p>
            <a:pPr algn="ctr"/>
            <a:r>
              <a:rPr lang="en-US" sz="2400" dirty="0"/>
              <a:t>(N = 253)</a:t>
            </a:r>
          </a:p>
          <a:p>
            <a:pPr algn="ctr"/>
            <a:r>
              <a:rPr lang="en-US" sz="2400" dirty="0"/>
              <a:t>Conducted in 2023</a:t>
            </a:r>
          </a:p>
        </p:txBody>
      </p:sp>
      <p:sp>
        <p:nvSpPr>
          <p:cNvPr id="6" name="TextBox 5">
            <a:extLst>
              <a:ext uri="{FF2B5EF4-FFF2-40B4-BE49-F238E27FC236}">
                <a16:creationId xmlns:a16="http://schemas.microsoft.com/office/drawing/2014/main" id="{A51E2A7F-4C52-031A-A968-D7D5B1AB7108}"/>
              </a:ext>
            </a:extLst>
          </p:cNvPr>
          <p:cNvSpPr txBox="1"/>
          <p:nvPr/>
        </p:nvSpPr>
        <p:spPr>
          <a:xfrm>
            <a:off x="3385317" y="430033"/>
            <a:ext cx="8576387" cy="1200329"/>
          </a:xfrm>
          <a:prstGeom prst="rect">
            <a:avLst/>
          </a:prstGeom>
          <a:noFill/>
        </p:spPr>
        <p:txBody>
          <a:bodyPr wrap="none" rtlCol="0">
            <a:spAutoFit/>
          </a:bodyPr>
          <a:lstStyle/>
          <a:p>
            <a:pPr marL="285750" indent="-285750">
              <a:buFont typeface="Arial" panose="020B0604020202020204" pitchFamily="34" charset="0"/>
              <a:buChar char="•"/>
            </a:pPr>
            <a:r>
              <a:rPr lang="en-US" spc="-100" dirty="0"/>
              <a:t>Participants were recruited via Prolific </a:t>
            </a:r>
          </a:p>
          <a:p>
            <a:pPr marL="285750" indent="-285750">
              <a:buFont typeface="Arial" panose="020B0604020202020204" pitchFamily="34" charset="0"/>
              <a:buChar char="•"/>
            </a:pPr>
            <a:r>
              <a:rPr lang="en-US" spc="-100" dirty="0"/>
              <a:t>Each watched four randomly sorted video clips (120s each) sourced from lesser known horror films.</a:t>
            </a:r>
          </a:p>
          <a:p>
            <a:pPr marL="285750" indent="-285750">
              <a:buFont typeface="Arial" panose="020B0604020202020204" pitchFamily="34" charset="0"/>
              <a:buChar char="•"/>
            </a:pPr>
            <a:r>
              <a:rPr lang="en-US" spc="-100" dirty="0"/>
              <a:t>After each video, negative affective intensity was captured on a sliding 100 point scale. </a:t>
            </a:r>
          </a:p>
          <a:p>
            <a:pPr marL="285750" indent="-285750">
              <a:buFont typeface="Arial" panose="020B0604020202020204" pitchFamily="34" charset="0"/>
              <a:buChar char="•"/>
            </a:pPr>
            <a:r>
              <a:rPr lang="en-US" spc="-100" dirty="0"/>
              <a:t>After all videos were viewed, participants either reported strategy use or forecasting.</a:t>
            </a:r>
          </a:p>
        </p:txBody>
      </p:sp>
      <p:pic>
        <p:nvPicPr>
          <p:cNvPr id="20" name="Picture 19">
            <a:extLst>
              <a:ext uri="{FF2B5EF4-FFF2-40B4-BE49-F238E27FC236}">
                <a16:creationId xmlns:a16="http://schemas.microsoft.com/office/drawing/2014/main" id="{F88B325C-D551-1E88-5B94-371E553173C8}"/>
              </a:ext>
            </a:extLst>
          </p:cNvPr>
          <p:cNvPicPr>
            <a:picLocks noChangeAspect="1"/>
          </p:cNvPicPr>
          <p:nvPr/>
        </p:nvPicPr>
        <p:blipFill>
          <a:blip r:embed="rId3"/>
          <a:stretch>
            <a:fillRect/>
          </a:stretch>
        </p:blipFill>
        <p:spPr>
          <a:xfrm>
            <a:off x="606925" y="2570244"/>
            <a:ext cx="5018886" cy="3753425"/>
          </a:xfrm>
          <a:prstGeom prst="rect">
            <a:avLst/>
          </a:prstGeom>
        </p:spPr>
      </p:pic>
    </p:spTree>
    <p:extLst>
      <p:ext uri="{BB962C8B-B14F-4D97-AF65-F5344CB8AC3E}">
        <p14:creationId xmlns:p14="http://schemas.microsoft.com/office/powerpoint/2010/main" val="768160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01E9F6-8E81-D16B-8ECC-E1DC31BE3BE1}"/>
              </a:ext>
            </a:extLst>
          </p:cNvPr>
          <p:cNvSpPr/>
          <p:nvPr/>
        </p:nvSpPr>
        <p:spPr>
          <a:xfrm>
            <a:off x="314482" y="286068"/>
            <a:ext cx="11667968" cy="1599882"/>
          </a:xfrm>
          <a:prstGeom prst="rect">
            <a:avLst/>
          </a:prstGeom>
          <a:solidFill>
            <a:srgbClr val="F7E1FF"/>
          </a:solidFill>
          <a:ln w="76200">
            <a:solidFill>
              <a:srgbClr val="7030A0"/>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681B25D-065C-AA3C-5250-44F1DC01CD25}"/>
              </a:ext>
            </a:extLst>
          </p:cNvPr>
          <p:cNvSpPr txBox="1"/>
          <p:nvPr/>
        </p:nvSpPr>
        <p:spPr>
          <a:xfrm>
            <a:off x="583431" y="337699"/>
            <a:ext cx="2532937" cy="1384995"/>
          </a:xfrm>
          <a:prstGeom prst="rect">
            <a:avLst/>
          </a:prstGeom>
          <a:noFill/>
        </p:spPr>
        <p:txBody>
          <a:bodyPr wrap="none" rtlCol="0">
            <a:spAutoFit/>
          </a:bodyPr>
          <a:lstStyle/>
          <a:p>
            <a:pPr algn="ctr"/>
            <a:r>
              <a:rPr lang="en-US" sz="3600" b="1" dirty="0"/>
              <a:t>Study 3</a:t>
            </a:r>
          </a:p>
          <a:p>
            <a:pPr algn="ctr"/>
            <a:r>
              <a:rPr lang="en-US" sz="2400" dirty="0"/>
              <a:t>(N = 253)</a:t>
            </a:r>
          </a:p>
          <a:p>
            <a:pPr algn="ctr"/>
            <a:r>
              <a:rPr lang="en-US" sz="2400" dirty="0"/>
              <a:t>Conducted in 2023</a:t>
            </a:r>
          </a:p>
        </p:txBody>
      </p:sp>
      <p:sp>
        <p:nvSpPr>
          <p:cNvPr id="6" name="TextBox 5">
            <a:extLst>
              <a:ext uri="{FF2B5EF4-FFF2-40B4-BE49-F238E27FC236}">
                <a16:creationId xmlns:a16="http://schemas.microsoft.com/office/drawing/2014/main" id="{A51E2A7F-4C52-031A-A968-D7D5B1AB7108}"/>
              </a:ext>
            </a:extLst>
          </p:cNvPr>
          <p:cNvSpPr txBox="1"/>
          <p:nvPr/>
        </p:nvSpPr>
        <p:spPr>
          <a:xfrm>
            <a:off x="3385317" y="430033"/>
            <a:ext cx="8576387" cy="1200329"/>
          </a:xfrm>
          <a:prstGeom prst="rect">
            <a:avLst/>
          </a:prstGeom>
          <a:noFill/>
        </p:spPr>
        <p:txBody>
          <a:bodyPr wrap="none" rtlCol="0">
            <a:spAutoFit/>
          </a:bodyPr>
          <a:lstStyle/>
          <a:p>
            <a:pPr marL="285750" indent="-285750">
              <a:buFont typeface="Arial" panose="020B0604020202020204" pitchFamily="34" charset="0"/>
              <a:buChar char="•"/>
            </a:pPr>
            <a:r>
              <a:rPr lang="en-US" spc="-100" dirty="0"/>
              <a:t>Participants were recruited via Prolific </a:t>
            </a:r>
          </a:p>
          <a:p>
            <a:pPr marL="285750" indent="-285750">
              <a:buFont typeface="Arial" panose="020B0604020202020204" pitchFamily="34" charset="0"/>
              <a:buChar char="•"/>
            </a:pPr>
            <a:r>
              <a:rPr lang="en-US" spc="-100" dirty="0"/>
              <a:t>Each watched four randomly sorted video clips (120s each) sourced from lesser known horror films.</a:t>
            </a:r>
          </a:p>
          <a:p>
            <a:pPr marL="285750" indent="-285750">
              <a:buFont typeface="Arial" panose="020B0604020202020204" pitchFamily="34" charset="0"/>
              <a:buChar char="•"/>
            </a:pPr>
            <a:r>
              <a:rPr lang="en-US" spc="-100" dirty="0"/>
              <a:t>After each video, negative affective intensity was captured on a sliding 100 point scale. </a:t>
            </a:r>
          </a:p>
          <a:p>
            <a:pPr marL="285750" indent="-285750">
              <a:buFont typeface="Arial" panose="020B0604020202020204" pitchFamily="34" charset="0"/>
              <a:buChar char="•"/>
            </a:pPr>
            <a:r>
              <a:rPr lang="en-US" spc="-100" dirty="0"/>
              <a:t>After all videos were viewed, participants either reported strategy use or forecasting.</a:t>
            </a:r>
          </a:p>
        </p:txBody>
      </p:sp>
      <p:pic>
        <p:nvPicPr>
          <p:cNvPr id="20" name="Picture 19">
            <a:extLst>
              <a:ext uri="{FF2B5EF4-FFF2-40B4-BE49-F238E27FC236}">
                <a16:creationId xmlns:a16="http://schemas.microsoft.com/office/drawing/2014/main" id="{F88B325C-D551-1E88-5B94-371E553173C8}"/>
              </a:ext>
            </a:extLst>
          </p:cNvPr>
          <p:cNvPicPr>
            <a:picLocks noChangeAspect="1"/>
          </p:cNvPicPr>
          <p:nvPr/>
        </p:nvPicPr>
        <p:blipFill>
          <a:blip r:embed="rId3"/>
          <a:stretch>
            <a:fillRect/>
          </a:stretch>
        </p:blipFill>
        <p:spPr>
          <a:xfrm>
            <a:off x="606925" y="2570244"/>
            <a:ext cx="5018886" cy="3753425"/>
          </a:xfrm>
          <a:prstGeom prst="rect">
            <a:avLst/>
          </a:prstGeom>
        </p:spPr>
      </p:pic>
      <p:pic>
        <p:nvPicPr>
          <p:cNvPr id="23" name="Picture 22">
            <a:extLst>
              <a:ext uri="{FF2B5EF4-FFF2-40B4-BE49-F238E27FC236}">
                <a16:creationId xmlns:a16="http://schemas.microsoft.com/office/drawing/2014/main" id="{6B7DCC72-9F94-A891-01AE-3A5DB792C23B}"/>
              </a:ext>
            </a:extLst>
          </p:cNvPr>
          <p:cNvPicPr>
            <a:picLocks noChangeAspect="1"/>
          </p:cNvPicPr>
          <p:nvPr/>
        </p:nvPicPr>
        <p:blipFill>
          <a:blip r:embed="rId4"/>
          <a:stretch>
            <a:fillRect/>
          </a:stretch>
        </p:blipFill>
        <p:spPr>
          <a:xfrm>
            <a:off x="6631311" y="2955749"/>
            <a:ext cx="4993200" cy="2809882"/>
          </a:xfrm>
          <a:prstGeom prst="rect">
            <a:avLst/>
          </a:prstGeom>
        </p:spPr>
      </p:pic>
    </p:spTree>
    <p:extLst>
      <p:ext uri="{BB962C8B-B14F-4D97-AF65-F5344CB8AC3E}">
        <p14:creationId xmlns:p14="http://schemas.microsoft.com/office/powerpoint/2010/main" val="1937317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4" name="Picture 3" descr="A diagram of different colored lines&#10;&#10;Description automatically generated">
            <a:extLst>
              <a:ext uri="{FF2B5EF4-FFF2-40B4-BE49-F238E27FC236}">
                <a16:creationId xmlns:a16="http://schemas.microsoft.com/office/drawing/2014/main" id="{EE96FD71-18CD-8A4B-D6FE-D3289723C8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8" t="546" r="23310" b="268"/>
          <a:stretch/>
        </p:blipFill>
        <p:spPr bwMode="auto">
          <a:xfrm>
            <a:off x="172720" y="0"/>
            <a:ext cx="6423436" cy="6276052"/>
          </a:xfrm>
          <a:prstGeom prst="rect">
            <a:avLst/>
          </a:prstGeom>
          <a:noFill/>
          <a:ln>
            <a:noFill/>
          </a:ln>
        </p:spPr>
      </p:pic>
      <p:sp>
        <p:nvSpPr>
          <p:cNvPr id="6" name="Rectangle 5">
            <a:extLst>
              <a:ext uri="{FF2B5EF4-FFF2-40B4-BE49-F238E27FC236}">
                <a16:creationId xmlns:a16="http://schemas.microsoft.com/office/drawing/2014/main" id="{664C49FF-EDF0-CF5E-E9FE-21EF174F84D0}"/>
              </a:ext>
            </a:extLst>
          </p:cNvPr>
          <p:cNvSpPr/>
          <p:nvPr/>
        </p:nvSpPr>
        <p:spPr>
          <a:xfrm>
            <a:off x="1781132" y="262914"/>
            <a:ext cx="4641351" cy="49717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iagram of different colored lines&#10;&#10;Description automatically generated">
            <a:extLst>
              <a:ext uri="{FF2B5EF4-FFF2-40B4-BE49-F238E27FC236}">
                <a16:creationId xmlns:a16="http://schemas.microsoft.com/office/drawing/2014/main" id="{C7A6618A-240C-AC7F-13CC-8B33B9EE5D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7747" t="36214" b="42724"/>
          <a:stretch/>
        </p:blipFill>
        <p:spPr bwMode="auto">
          <a:xfrm>
            <a:off x="1814420" y="1041436"/>
            <a:ext cx="1476225" cy="1047750"/>
          </a:xfrm>
          <a:prstGeom prst="rect">
            <a:avLst/>
          </a:prstGeom>
          <a:noFill/>
          <a:ln>
            <a:noFill/>
          </a:ln>
        </p:spPr>
      </p:pic>
      <p:sp>
        <p:nvSpPr>
          <p:cNvPr id="8" name="TextBox 7">
            <a:extLst>
              <a:ext uri="{FF2B5EF4-FFF2-40B4-BE49-F238E27FC236}">
                <a16:creationId xmlns:a16="http://schemas.microsoft.com/office/drawing/2014/main" id="{FC91DDCA-B20A-B352-4E06-37F88B278E90}"/>
              </a:ext>
            </a:extLst>
          </p:cNvPr>
          <p:cNvSpPr txBox="1"/>
          <p:nvPr/>
        </p:nvSpPr>
        <p:spPr>
          <a:xfrm>
            <a:off x="9749344" y="6400550"/>
            <a:ext cx="2442656" cy="369332"/>
          </a:xfrm>
          <a:prstGeom prst="rect">
            <a:avLst/>
          </a:prstGeom>
          <a:noFill/>
        </p:spPr>
        <p:txBody>
          <a:bodyPr wrap="none" rtlCol="0">
            <a:spAutoFit/>
          </a:bodyPr>
          <a:lstStyle/>
          <a:p>
            <a:r>
              <a:rPr lang="en-US" dirty="0"/>
              <a:t>Mitchell et al., (In Press)</a:t>
            </a:r>
          </a:p>
        </p:txBody>
      </p:sp>
    </p:spTree>
    <p:extLst>
      <p:ext uri="{BB962C8B-B14F-4D97-AF65-F5344CB8AC3E}">
        <p14:creationId xmlns:p14="http://schemas.microsoft.com/office/powerpoint/2010/main" val="1095966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4" name="Picture 3" descr="A diagram of different colored lines&#10;&#10;Description automatically generated">
            <a:extLst>
              <a:ext uri="{FF2B5EF4-FFF2-40B4-BE49-F238E27FC236}">
                <a16:creationId xmlns:a16="http://schemas.microsoft.com/office/drawing/2014/main" id="{0459BCBF-9A2C-7981-83FC-92CE9631C7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8" t="546" r="23310" b="268"/>
          <a:stretch/>
        </p:blipFill>
        <p:spPr bwMode="auto">
          <a:xfrm>
            <a:off x="172720" y="0"/>
            <a:ext cx="6423436" cy="6276052"/>
          </a:xfrm>
          <a:prstGeom prst="rect">
            <a:avLst/>
          </a:prstGeom>
          <a:noFill/>
          <a:ln>
            <a:noFill/>
          </a:ln>
        </p:spPr>
      </p:pic>
      <p:pic>
        <p:nvPicPr>
          <p:cNvPr id="8" name="Picture 7" descr="A diagram of different colored lines&#10;&#10;Description automatically generated">
            <a:extLst>
              <a:ext uri="{FF2B5EF4-FFF2-40B4-BE49-F238E27FC236}">
                <a16:creationId xmlns:a16="http://schemas.microsoft.com/office/drawing/2014/main" id="{272613BA-B3C8-AEC3-FD9F-A71C6D799C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7747" t="36214" b="42724"/>
          <a:stretch/>
        </p:blipFill>
        <p:spPr bwMode="auto">
          <a:xfrm>
            <a:off x="1814420" y="1041436"/>
            <a:ext cx="1476225" cy="1047750"/>
          </a:xfrm>
          <a:prstGeom prst="rect">
            <a:avLst/>
          </a:prstGeom>
          <a:noFill/>
          <a:ln>
            <a:noFill/>
          </a:ln>
        </p:spPr>
      </p:pic>
      <p:sp>
        <p:nvSpPr>
          <p:cNvPr id="10" name="TextBox 9">
            <a:extLst>
              <a:ext uri="{FF2B5EF4-FFF2-40B4-BE49-F238E27FC236}">
                <a16:creationId xmlns:a16="http://schemas.microsoft.com/office/drawing/2014/main" id="{F4583F39-404C-734F-BD95-6FF478F2085A}"/>
              </a:ext>
            </a:extLst>
          </p:cNvPr>
          <p:cNvSpPr txBox="1"/>
          <p:nvPr/>
        </p:nvSpPr>
        <p:spPr>
          <a:xfrm>
            <a:off x="9749344" y="6400550"/>
            <a:ext cx="2442656" cy="369332"/>
          </a:xfrm>
          <a:prstGeom prst="rect">
            <a:avLst/>
          </a:prstGeom>
          <a:noFill/>
        </p:spPr>
        <p:txBody>
          <a:bodyPr wrap="none" rtlCol="0">
            <a:spAutoFit/>
          </a:bodyPr>
          <a:lstStyle/>
          <a:p>
            <a:r>
              <a:rPr lang="en-US" dirty="0"/>
              <a:t>Mitchell et al., (In Press)</a:t>
            </a:r>
          </a:p>
        </p:txBody>
      </p:sp>
    </p:spTree>
    <p:extLst>
      <p:ext uri="{BB962C8B-B14F-4D97-AF65-F5344CB8AC3E}">
        <p14:creationId xmlns:p14="http://schemas.microsoft.com/office/powerpoint/2010/main" val="42925326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11" name="Picture 10" descr="A diagram of different colored lines&#10;&#10;Description automatically generated">
            <a:extLst>
              <a:ext uri="{FF2B5EF4-FFF2-40B4-BE49-F238E27FC236}">
                <a16:creationId xmlns:a16="http://schemas.microsoft.com/office/drawing/2014/main" id="{183F64C5-CC9A-448C-AC7F-01E88BCA71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8" t="546" r="23310" b="268"/>
          <a:stretch/>
        </p:blipFill>
        <p:spPr bwMode="auto">
          <a:xfrm>
            <a:off x="172720" y="0"/>
            <a:ext cx="6423436" cy="6276052"/>
          </a:xfrm>
          <a:prstGeom prst="rect">
            <a:avLst/>
          </a:prstGeom>
          <a:noFill/>
          <a:ln>
            <a:noFill/>
          </a:ln>
        </p:spPr>
      </p:pic>
      <p:pic>
        <p:nvPicPr>
          <p:cNvPr id="12" name="Picture 11" descr="A diagram of different colored lines&#10;&#10;Description automatically generated">
            <a:extLst>
              <a:ext uri="{FF2B5EF4-FFF2-40B4-BE49-F238E27FC236}">
                <a16:creationId xmlns:a16="http://schemas.microsoft.com/office/drawing/2014/main" id="{FDFB5195-D382-0948-E7B1-166B8FC0C6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7747" t="36214" b="42724"/>
          <a:stretch/>
        </p:blipFill>
        <p:spPr bwMode="auto">
          <a:xfrm>
            <a:off x="1814420" y="1041436"/>
            <a:ext cx="1476225" cy="1047750"/>
          </a:xfrm>
          <a:prstGeom prst="rect">
            <a:avLst/>
          </a:prstGeom>
          <a:noFill/>
          <a:ln>
            <a:noFill/>
          </a:ln>
        </p:spPr>
      </p:pic>
      <p:pic>
        <p:nvPicPr>
          <p:cNvPr id="13" name="Picture 12">
            <a:extLst>
              <a:ext uri="{FF2B5EF4-FFF2-40B4-BE49-F238E27FC236}">
                <a16:creationId xmlns:a16="http://schemas.microsoft.com/office/drawing/2014/main" id="{409C5A98-1FB5-F1BF-20EF-D1AD3AEA0ECA}"/>
              </a:ext>
            </a:extLst>
          </p:cNvPr>
          <p:cNvPicPr>
            <a:picLocks noChangeAspect="1"/>
          </p:cNvPicPr>
          <p:nvPr/>
        </p:nvPicPr>
        <p:blipFill rotWithShape="1">
          <a:blip r:embed="rId4"/>
          <a:srcRect l="34714" t="30861" r="37390" b="24410"/>
          <a:stretch/>
        </p:blipFill>
        <p:spPr>
          <a:xfrm>
            <a:off x="6267450" y="1554823"/>
            <a:ext cx="739808" cy="2502504"/>
          </a:xfrm>
          <a:prstGeom prst="rect">
            <a:avLst/>
          </a:prstGeom>
        </p:spPr>
      </p:pic>
      <p:sp>
        <p:nvSpPr>
          <p:cNvPr id="14" name="TextBox 13">
            <a:extLst>
              <a:ext uri="{FF2B5EF4-FFF2-40B4-BE49-F238E27FC236}">
                <a16:creationId xmlns:a16="http://schemas.microsoft.com/office/drawing/2014/main" id="{30C95C24-C60D-55C5-835D-FB957D2C6792}"/>
              </a:ext>
            </a:extLst>
          </p:cNvPr>
          <p:cNvSpPr txBox="1"/>
          <p:nvPr/>
        </p:nvSpPr>
        <p:spPr>
          <a:xfrm>
            <a:off x="9749344" y="6400550"/>
            <a:ext cx="2442656" cy="369332"/>
          </a:xfrm>
          <a:prstGeom prst="rect">
            <a:avLst/>
          </a:prstGeom>
          <a:noFill/>
        </p:spPr>
        <p:txBody>
          <a:bodyPr wrap="none" rtlCol="0">
            <a:spAutoFit/>
          </a:bodyPr>
          <a:lstStyle/>
          <a:p>
            <a:r>
              <a:rPr lang="en-US" dirty="0"/>
              <a:t>Mitchell et al., (In Press)</a:t>
            </a:r>
          </a:p>
        </p:txBody>
      </p:sp>
    </p:spTree>
    <p:extLst>
      <p:ext uri="{BB962C8B-B14F-4D97-AF65-F5344CB8AC3E}">
        <p14:creationId xmlns:p14="http://schemas.microsoft.com/office/powerpoint/2010/main" val="28554581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grpSp>
        <p:nvGrpSpPr>
          <p:cNvPr id="2" name="Group 1">
            <a:extLst>
              <a:ext uri="{FF2B5EF4-FFF2-40B4-BE49-F238E27FC236}">
                <a16:creationId xmlns:a16="http://schemas.microsoft.com/office/drawing/2014/main" id="{569FAEFC-206A-6111-4726-40DCB46DAA88}"/>
              </a:ext>
            </a:extLst>
          </p:cNvPr>
          <p:cNvGrpSpPr/>
          <p:nvPr/>
        </p:nvGrpSpPr>
        <p:grpSpPr>
          <a:xfrm>
            <a:off x="449395" y="526268"/>
            <a:ext cx="6194305" cy="5874531"/>
            <a:chOff x="9237361" y="-2869074"/>
            <a:chExt cx="3297281" cy="3091752"/>
          </a:xfrm>
        </p:grpSpPr>
        <p:pic>
          <p:nvPicPr>
            <p:cNvPr id="16" name="Picture 15" descr="A graph of a bar graph&#10;&#10;Description automatically generated with medium confidence">
              <a:extLst>
                <a:ext uri="{FF2B5EF4-FFF2-40B4-BE49-F238E27FC236}">
                  <a16:creationId xmlns:a16="http://schemas.microsoft.com/office/drawing/2014/main" id="{E167B1DB-AC28-76A2-6E1D-DCE8F108A67E}"/>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392" r="21297"/>
            <a:stretch/>
          </p:blipFill>
          <p:spPr bwMode="auto">
            <a:xfrm>
              <a:off x="9237361" y="-2869074"/>
              <a:ext cx="3297281" cy="3091752"/>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BCAC5392-BD06-2FB5-CF93-136B34945F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4109" t="38502" r="1550" b="46769"/>
            <a:stretch/>
          </p:blipFill>
          <p:spPr bwMode="auto">
            <a:xfrm>
              <a:off x="11540936" y="-2869074"/>
              <a:ext cx="993706" cy="764688"/>
            </a:xfrm>
            <a:prstGeom prst="rect">
              <a:avLst/>
            </a:prstGeom>
            <a:ln>
              <a:noFill/>
            </a:ln>
            <a:extLst>
              <a:ext uri="{53640926-AAD7-44D8-BBD7-CCE9431645EC}">
                <a14:shadowObscured xmlns:a14="http://schemas.microsoft.com/office/drawing/2010/main"/>
              </a:ext>
            </a:extLst>
          </p:spPr>
        </p:pic>
      </p:grpSp>
      <p:sp>
        <p:nvSpPr>
          <p:cNvPr id="20" name="TextBox 19">
            <a:extLst>
              <a:ext uri="{FF2B5EF4-FFF2-40B4-BE49-F238E27FC236}">
                <a16:creationId xmlns:a16="http://schemas.microsoft.com/office/drawing/2014/main" id="{A058C867-9478-0FF2-58BD-221763BD625D}"/>
              </a:ext>
            </a:extLst>
          </p:cNvPr>
          <p:cNvSpPr txBox="1"/>
          <p:nvPr/>
        </p:nvSpPr>
        <p:spPr>
          <a:xfrm>
            <a:off x="7447280" y="3802733"/>
            <a:ext cx="446024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Forecasters used the strategies much more evenly than did experiencers, who relied more on reappraisal.</a:t>
            </a:r>
          </a:p>
          <a:p>
            <a:endParaRPr lang="en-US" dirty="0">
              <a:ea typeface="Calibri"/>
              <a:cs typeface="Calibri"/>
            </a:endParaRPr>
          </a:p>
        </p:txBody>
      </p:sp>
      <p:cxnSp>
        <p:nvCxnSpPr>
          <p:cNvPr id="4" name="Straight Connector 3">
            <a:extLst>
              <a:ext uri="{FF2B5EF4-FFF2-40B4-BE49-F238E27FC236}">
                <a16:creationId xmlns:a16="http://schemas.microsoft.com/office/drawing/2014/main" id="{4B6F504D-6277-E394-2190-88735BF5D220}"/>
              </a:ext>
            </a:extLst>
          </p:cNvPr>
          <p:cNvCxnSpPr/>
          <p:nvPr/>
        </p:nvCxnSpPr>
        <p:spPr>
          <a:xfrm>
            <a:off x="3102972" y="2318180"/>
            <a:ext cx="1907822" cy="0"/>
          </a:xfrm>
          <a:prstGeom prst="line">
            <a:avLst/>
          </a:prstGeom>
          <a:ln w="5715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60ED9022-BE41-78FF-1F77-34517C455BC9}"/>
              </a:ext>
            </a:extLst>
          </p:cNvPr>
          <p:cNvSpPr txBox="1"/>
          <p:nvPr/>
        </p:nvSpPr>
        <p:spPr>
          <a:xfrm>
            <a:off x="3590248" y="1948848"/>
            <a:ext cx="933269" cy="369332"/>
          </a:xfrm>
          <a:prstGeom prst="rect">
            <a:avLst/>
          </a:prstGeom>
          <a:noFill/>
        </p:spPr>
        <p:txBody>
          <a:bodyPr wrap="none" rtlCol="0">
            <a:spAutoFit/>
          </a:bodyPr>
          <a:lstStyle/>
          <a:p>
            <a:r>
              <a:rPr lang="en-US" i="1" dirty="0"/>
              <a:t>p</a:t>
            </a:r>
            <a:r>
              <a:rPr lang="en-US" dirty="0"/>
              <a:t> &lt; 0.01</a:t>
            </a:r>
          </a:p>
        </p:txBody>
      </p:sp>
      <p:sp>
        <p:nvSpPr>
          <p:cNvPr id="6" name="TextBox 5">
            <a:extLst>
              <a:ext uri="{FF2B5EF4-FFF2-40B4-BE49-F238E27FC236}">
                <a16:creationId xmlns:a16="http://schemas.microsoft.com/office/drawing/2014/main" id="{5EBAA84D-3FB0-50CA-ECF9-047E7A4070F8}"/>
              </a:ext>
            </a:extLst>
          </p:cNvPr>
          <p:cNvSpPr txBox="1"/>
          <p:nvPr/>
        </p:nvSpPr>
        <p:spPr>
          <a:xfrm>
            <a:off x="9749344" y="6400550"/>
            <a:ext cx="2442656" cy="369332"/>
          </a:xfrm>
          <a:prstGeom prst="rect">
            <a:avLst/>
          </a:prstGeom>
          <a:noFill/>
        </p:spPr>
        <p:txBody>
          <a:bodyPr wrap="none" rtlCol="0">
            <a:spAutoFit/>
          </a:bodyPr>
          <a:lstStyle/>
          <a:p>
            <a:r>
              <a:rPr lang="en-US" dirty="0"/>
              <a:t>Mitchell et al., (In Press)</a:t>
            </a:r>
          </a:p>
        </p:txBody>
      </p:sp>
    </p:spTree>
    <p:extLst>
      <p:ext uri="{BB962C8B-B14F-4D97-AF65-F5344CB8AC3E}">
        <p14:creationId xmlns:p14="http://schemas.microsoft.com/office/powerpoint/2010/main" val="3947044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14" name="Picture 13">
            <a:extLst>
              <a:ext uri="{FF2B5EF4-FFF2-40B4-BE49-F238E27FC236}">
                <a16:creationId xmlns:a16="http://schemas.microsoft.com/office/drawing/2014/main" id="{BCAC5392-BD06-2FB5-CF93-136B34945F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4109" t="38502" r="1550" b="46769"/>
          <a:stretch/>
        </p:blipFill>
        <p:spPr bwMode="auto">
          <a:xfrm>
            <a:off x="11540936" y="-2869074"/>
            <a:ext cx="993706" cy="764688"/>
          </a:xfrm>
          <a:prstGeom prst="rect">
            <a:avLst/>
          </a:prstGeom>
          <a:ln>
            <a:noFill/>
          </a:ln>
          <a:extLst>
            <a:ext uri="{53640926-AAD7-44D8-BBD7-CCE9431645EC}">
              <a14:shadowObscured xmlns:a14="http://schemas.microsoft.com/office/drawing/2010/main"/>
            </a:ext>
          </a:extLst>
        </p:spPr>
      </p:pic>
      <p:grpSp>
        <p:nvGrpSpPr>
          <p:cNvPr id="18" name="Group 17">
            <a:extLst>
              <a:ext uri="{FF2B5EF4-FFF2-40B4-BE49-F238E27FC236}">
                <a16:creationId xmlns:a16="http://schemas.microsoft.com/office/drawing/2014/main" id="{D8320FD9-2EB6-BC85-647E-12506E4E7C5B}"/>
              </a:ext>
            </a:extLst>
          </p:cNvPr>
          <p:cNvGrpSpPr/>
          <p:nvPr/>
        </p:nvGrpSpPr>
        <p:grpSpPr>
          <a:xfrm>
            <a:off x="455629" y="568442"/>
            <a:ext cx="6140222" cy="5795591"/>
            <a:chOff x="0" y="180720"/>
            <a:chExt cx="3231570" cy="3091753"/>
          </a:xfrm>
        </p:grpSpPr>
        <p:pic>
          <p:nvPicPr>
            <p:cNvPr id="17" name="Picture 16" descr="A graph of a graph&#10;&#10;Description automatically generated with medium confidence">
              <a:extLst>
                <a:ext uri="{FF2B5EF4-FFF2-40B4-BE49-F238E27FC236}">
                  <a16:creationId xmlns:a16="http://schemas.microsoft.com/office/drawing/2014/main" id="{AFFF55EB-478F-29A2-0676-A8D1100C6C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3941"/>
            <a:stretch/>
          </p:blipFill>
          <p:spPr bwMode="auto">
            <a:xfrm>
              <a:off x="0" y="180721"/>
              <a:ext cx="3201492" cy="3091752"/>
            </a:xfrm>
            <a:prstGeom prst="rect">
              <a:avLst/>
            </a:prstGeom>
            <a:noFill/>
            <a:ln>
              <a:noFill/>
            </a:ln>
            <a:extLst>
              <a:ext uri="{53640926-AAD7-44D8-BBD7-CCE9431645EC}">
                <a14:shadowObscured xmlns:a14="http://schemas.microsoft.com/office/drawing/2010/main"/>
              </a:ext>
            </a:extLst>
          </p:spPr>
        </p:pic>
        <p:pic>
          <p:nvPicPr>
            <p:cNvPr id="15" name="Picture 14" descr="A graph of a graph&#10;&#10;Description automatically generated with medium confidence">
              <a:extLst>
                <a:ext uri="{FF2B5EF4-FFF2-40B4-BE49-F238E27FC236}">
                  <a16:creationId xmlns:a16="http://schemas.microsoft.com/office/drawing/2014/main" id="{D150E4C9-96AD-D2BC-B3DF-BAEDADC9768F}"/>
                </a:ext>
              </a:extLst>
            </p:cNvPr>
            <p:cNvPicPr>
              <a:picLocks noChangeAspect="1"/>
            </p:cNvPicPr>
            <p:nvPr/>
          </p:nvPicPr>
          <p:blipFill rotWithShape="1">
            <a:blip r:embed="rId5" cstate="print">
              <a:alphaModFix/>
              <a:extLst>
                <a:ext uri="{28A0092B-C50C-407E-A947-70E740481C1C}">
                  <a14:useLocalDpi xmlns:a14="http://schemas.microsoft.com/office/drawing/2010/main" val="0"/>
                </a:ext>
              </a:extLst>
            </a:blip>
            <a:srcRect l="82945" t="37468" r="1546" b="47282"/>
            <a:stretch/>
          </p:blipFill>
          <p:spPr bwMode="auto">
            <a:xfrm>
              <a:off x="2138175" y="180720"/>
              <a:ext cx="1093395" cy="805302"/>
            </a:xfrm>
            <a:prstGeom prst="rect">
              <a:avLst/>
            </a:prstGeom>
            <a:ln>
              <a:noFill/>
            </a:ln>
            <a:extLst>
              <a:ext uri="{53640926-AAD7-44D8-BBD7-CCE9431645EC}">
                <a14:shadowObscured xmlns:a14="http://schemas.microsoft.com/office/drawing/2010/main"/>
              </a:ext>
            </a:extLst>
          </p:spPr>
        </p:pic>
      </p:grpSp>
      <p:sp>
        <p:nvSpPr>
          <p:cNvPr id="20" name="TextBox 19">
            <a:extLst>
              <a:ext uri="{FF2B5EF4-FFF2-40B4-BE49-F238E27FC236}">
                <a16:creationId xmlns:a16="http://schemas.microsoft.com/office/drawing/2014/main" id="{A058C867-9478-0FF2-58BD-221763BD625D}"/>
              </a:ext>
            </a:extLst>
          </p:cNvPr>
          <p:cNvSpPr txBox="1"/>
          <p:nvPr/>
        </p:nvSpPr>
        <p:spPr>
          <a:xfrm>
            <a:off x="7447280" y="3802733"/>
            <a:ext cx="446024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Forecasters used the strategies much more evenly than did experiencers, who relied more on reappraisal.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Forecasters were much more likely to select regulation over forecasters </a:t>
            </a:r>
          </a:p>
          <a:p>
            <a:endParaRPr lang="en-US" dirty="0">
              <a:ea typeface="Calibri"/>
              <a:cs typeface="Calibri"/>
            </a:endParaRPr>
          </a:p>
        </p:txBody>
      </p:sp>
      <p:cxnSp>
        <p:nvCxnSpPr>
          <p:cNvPr id="4" name="Straight Connector 3">
            <a:extLst>
              <a:ext uri="{FF2B5EF4-FFF2-40B4-BE49-F238E27FC236}">
                <a16:creationId xmlns:a16="http://schemas.microsoft.com/office/drawing/2014/main" id="{93103A3A-F1F9-1C81-1656-513C3FB1D87A}"/>
              </a:ext>
            </a:extLst>
          </p:cNvPr>
          <p:cNvCxnSpPr/>
          <p:nvPr/>
        </p:nvCxnSpPr>
        <p:spPr>
          <a:xfrm>
            <a:off x="3273778" y="568444"/>
            <a:ext cx="1907822" cy="0"/>
          </a:xfrm>
          <a:prstGeom prst="line">
            <a:avLst/>
          </a:prstGeom>
          <a:ln w="5715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1DB56390-3798-1B1E-9521-F85466A0C954}"/>
              </a:ext>
            </a:extLst>
          </p:cNvPr>
          <p:cNvSpPr txBox="1"/>
          <p:nvPr/>
        </p:nvSpPr>
        <p:spPr>
          <a:xfrm>
            <a:off x="3726314" y="199112"/>
            <a:ext cx="1050288" cy="369332"/>
          </a:xfrm>
          <a:prstGeom prst="rect">
            <a:avLst/>
          </a:prstGeom>
          <a:noFill/>
        </p:spPr>
        <p:txBody>
          <a:bodyPr wrap="none" rtlCol="0">
            <a:spAutoFit/>
          </a:bodyPr>
          <a:lstStyle/>
          <a:p>
            <a:r>
              <a:rPr lang="en-US" i="1" dirty="0"/>
              <a:t>p</a:t>
            </a:r>
            <a:r>
              <a:rPr lang="en-US" dirty="0"/>
              <a:t> &lt; 0.001</a:t>
            </a:r>
          </a:p>
        </p:txBody>
      </p:sp>
      <p:sp>
        <p:nvSpPr>
          <p:cNvPr id="2" name="TextBox 1">
            <a:extLst>
              <a:ext uri="{FF2B5EF4-FFF2-40B4-BE49-F238E27FC236}">
                <a16:creationId xmlns:a16="http://schemas.microsoft.com/office/drawing/2014/main" id="{F92F8155-EA5B-020F-CD50-4FE186071BBE}"/>
              </a:ext>
            </a:extLst>
          </p:cNvPr>
          <p:cNvSpPr txBox="1"/>
          <p:nvPr/>
        </p:nvSpPr>
        <p:spPr>
          <a:xfrm>
            <a:off x="9749344" y="6400550"/>
            <a:ext cx="2442656" cy="369332"/>
          </a:xfrm>
          <a:prstGeom prst="rect">
            <a:avLst/>
          </a:prstGeom>
          <a:noFill/>
        </p:spPr>
        <p:txBody>
          <a:bodyPr wrap="none" rtlCol="0">
            <a:spAutoFit/>
          </a:bodyPr>
          <a:lstStyle/>
          <a:p>
            <a:r>
              <a:rPr lang="en-US" dirty="0"/>
              <a:t>Mitchell et al., (In Press)</a:t>
            </a:r>
          </a:p>
        </p:txBody>
      </p:sp>
    </p:spTree>
    <p:extLst>
      <p:ext uri="{BB962C8B-B14F-4D97-AF65-F5344CB8AC3E}">
        <p14:creationId xmlns:p14="http://schemas.microsoft.com/office/powerpoint/2010/main" val="233522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468376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5276538" y="526268"/>
            <a:ext cx="674274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5423608" y="2274838"/>
            <a:ext cx="635366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ea typeface="Calibri"/>
                <a:cs typeface="Calibri"/>
              </a:rPr>
              <a:t>Forecasters predicted that distraction would reduce affective intensity when used more than experiencers reported that it actually had.</a:t>
            </a:r>
          </a:p>
          <a:p>
            <a:pPr algn="ctr"/>
            <a:endParaRPr lang="en-US" dirty="0">
              <a:ea typeface="Calibri"/>
              <a:cs typeface="Calibri"/>
            </a:endParaRPr>
          </a:p>
          <a:p>
            <a:pPr algn="ctr"/>
            <a:r>
              <a:rPr lang="en-US" sz="1800" i="1" dirty="0">
                <a:solidFill>
                  <a:srgbClr val="000000"/>
                </a:solidFill>
                <a:effectLst/>
                <a:latin typeface="Times New Roman" panose="02020603050405020304" pitchFamily="18" charset="0"/>
                <a:ea typeface="Times New Roman" panose="02020603050405020304" pitchFamily="18" charset="0"/>
              </a:rPr>
              <a:t>x̄ </a:t>
            </a:r>
            <a:r>
              <a:rPr lang="en-US" sz="1800" i="1" baseline="-25000" dirty="0">
                <a:solidFill>
                  <a:srgbClr val="000000"/>
                </a:solidFill>
                <a:effectLst/>
                <a:latin typeface="Times New Roman" panose="02020603050405020304" pitchFamily="18" charset="0"/>
                <a:ea typeface="Times New Roman" panose="02020603050405020304" pitchFamily="18" charset="0"/>
              </a:rPr>
              <a:t>Experience </a:t>
            </a:r>
            <a:r>
              <a:rPr lang="en-US" sz="1800" dirty="0">
                <a:solidFill>
                  <a:srgbClr val="000000"/>
                </a:solidFill>
                <a:effectLst/>
                <a:latin typeface="Times New Roman" panose="02020603050405020304" pitchFamily="18" charset="0"/>
                <a:ea typeface="Times New Roman" panose="02020603050405020304" pitchFamily="18" charset="0"/>
              </a:rPr>
              <a:t>= 48.0</a:t>
            </a:r>
            <a:r>
              <a:rPr lang="en-US" i="1" baseline="-25000" dirty="0">
                <a:solidFill>
                  <a:srgbClr val="000000"/>
                </a:solidFill>
                <a:latin typeface="Times New Roman" panose="02020603050405020304" pitchFamily="18" charset="0"/>
                <a:ea typeface="Times New Roman" panose="02020603050405020304" pitchFamily="18" charset="0"/>
              </a:rPr>
              <a:t>  </a:t>
            </a:r>
            <a:r>
              <a:rPr lang="en-US" i="1" dirty="0">
                <a:solidFill>
                  <a:srgbClr val="000000"/>
                </a:solidFill>
                <a:latin typeface="Times New Roman" panose="02020603050405020304" pitchFamily="18" charset="0"/>
                <a:ea typeface="Times New Roman" panose="02020603050405020304" pitchFamily="18" charset="0"/>
              </a:rPr>
              <a:t>|</a:t>
            </a:r>
            <a:r>
              <a:rPr lang="en-US" sz="1800" i="1" baseline="-25000" dirty="0">
                <a:solidFill>
                  <a:srgbClr val="000000"/>
                </a:solidFill>
                <a:effectLst/>
                <a:latin typeface="Times New Roman" panose="02020603050405020304" pitchFamily="18" charset="0"/>
                <a:ea typeface="Times New Roman" panose="02020603050405020304" pitchFamily="18" charset="0"/>
              </a:rPr>
              <a:t>   </a:t>
            </a:r>
            <a:r>
              <a:rPr lang="en-US" sz="1800" i="1" dirty="0">
                <a:solidFill>
                  <a:srgbClr val="000000"/>
                </a:solidFill>
                <a:effectLst/>
                <a:latin typeface="Times New Roman" panose="02020603050405020304" pitchFamily="18" charset="0"/>
                <a:ea typeface="Times New Roman" panose="02020603050405020304" pitchFamily="18" charset="0"/>
              </a:rPr>
              <a:t>x̄ </a:t>
            </a:r>
            <a:r>
              <a:rPr lang="en-US" sz="1800" i="1" baseline="-25000" dirty="0">
                <a:solidFill>
                  <a:srgbClr val="000000"/>
                </a:solidFill>
                <a:effectLst/>
                <a:latin typeface="Times New Roman" panose="02020603050405020304" pitchFamily="18" charset="0"/>
                <a:ea typeface="Times New Roman" panose="02020603050405020304" pitchFamily="18" charset="0"/>
              </a:rPr>
              <a:t>Forecast</a:t>
            </a:r>
            <a:r>
              <a:rPr lang="en-US" sz="1800" baseline="-25000" dirty="0">
                <a:solidFill>
                  <a:srgbClr val="000000"/>
                </a:solidFill>
                <a:effectLs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 58.3</a:t>
            </a:r>
            <a:r>
              <a:rPr lang="en-US" sz="1800" baseline="-25000" dirty="0">
                <a:solidFill>
                  <a:srgbClr val="000000"/>
                </a:solidFill>
                <a:effectLst/>
                <a:latin typeface="Times New Roman" panose="02020603050405020304" pitchFamily="18" charset="0"/>
                <a:ea typeface="Times New Roman" panose="02020603050405020304" pitchFamily="18" charset="0"/>
              </a:rPr>
              <a:t> </a:t>
            </a:r>
          </a:p>
          <a:p>
            <a:pPr algn="ctr"/>
            <a:r>
              <a:rPr lang="en-US" sz="1800" i="1" dirty="0">
                <a:solidFill>
                  <a:srgbClr val="000000"/>
                </a:solidFill>
                <a:effectLst/>
                <a:latin typeface="Times New Roman" panose="02020603050405020304" pitchFamily="18" charset="0"/>
                <a:ea typeface="Times New Roman" panose="02020603050405020304" pitchFamily="18" charset="0"/>
              </a:rPr>
              <a:t>95% CI</a:t>
            </a:r>
            <a:r>
              <a:rPr lang="en-US" sz="1800" dirty="0">
                <a:solidFill>
                  <a:srgbClr val="000000"/>
                </a:solidFill>
                <a:effectLst/>
                <a:latin typeface="Times New Roman" panose="02020603050405020304" pitchFamily="18" charset="0"/>
                <a:ea typeface="Times New Roman" panose="02020603050405020304" pitchFamily="18" charset="0"/>
              </a:rPr>
              <a:t> = [-16.62, -4.13]</a:t>
            </a:r>
          </a:p>
          <a:p>
            <a:pPr algn="ctr"/>
            <a:r>
              <a:rPr lang="en-US" sz="1800" i="1" dirty="0">
                <a:solidFill>
                  <a:srgbClr val="000000"/>
                </a:solidFill>
                <a:effectLst/>
                <a:latin typeface="Times New Roman" panose="02020603050405020304" pitchFamily="18" charset="0"/>
                <a:ea typeface="Times New Roman" panose="02020603050405020304" pitchFamily="18" charset="0"/>
              </a:rPr>
              <a:t>t</a:t>
            </a:r>
            <a:r>
              <a:rPr lang="en-US" sz="1800" dirty="0">
                <a:solidFill>
                  <a:srgbClr val="000000"/>
                </a:solidFill>
                <a:effectLst/>
                <a:latin typeface="Times New Roman" panose="02020603050405020304" pitchFamily="18" charset="0"/>
                <a:ea typeface="Times New Roman" panose="02020603050405020304" pitchFamily="18" charset="0"/>
              </a:rPr>
              <a:t>(198.2) = -3.28, </a:t>
            </a:r>
            <a:r>
              <a:rPr lang="en-US" sz="1800" i="1" dirty="0">
                <a:solidFill>
                  <a:srgbClr val="000000"/>
                </a:solidFill>
                <a:effectLst/>
                <a:latin typeface="Times New Roman" panose="02020603050405020304" pitchFamily="18" charset="0"/>
                <a:ea typeface="Times New Roman" panose="02020603050405020304" pitchFamily="18" charset="0"/>
              </a:rPr>
              <a:t>p</a:t>
            </a:r>
            <a:r>
              <a:rPr lang="en-US" sz="1800" dirty="0">
                <a:solidFill>
                  <a:srgbClr val="000000"/>
                </a:solidFill>
                <a:effectLst/>
                <a:latin typeface="Times New Roman" panose="02020603050405020304" pitchFamily="18" charset="0"/>
                <a:ea typeface="Times New Roman" panose="02020603050405020304" pitchFamily="18" charset="0"/>
              </a:rPr>
              <a:t> = 0.001</a:t>
            </a:r>
            <a:endParaRPr lang="en-US" dirty="0">
              <a:ea typeface="Calibri"/>
              <a:cs typeface="Calibri"/>
            </a:endParaRPr>
          </a:p>
        </p:txBody>
      </p:sp>
      <p:pic>
        <p:nvPicPr>
          <p:cNvPr id="19" name="Picture 18">
            <a:extLst>
              <a:ext uri="{FF2B5EF4-FFF2-40B4-BE49-F238E27FC236}">
                <a16:creationId xmlns:a16="http://schemas.microsoft.com/office/drawing/2014/main" id="{84B24A98-C044-CCFD-145E-5502CAC9D65B}"/>
              </a:ext>
            </a:extLst>
          </p:cNvPr>
          <p:cNvPicPr>
            <a:picLocks noChangeAspect="1"/>
          </p:cNvPicPr>
          <p:nvPr/>
        </p:nvPicPr>
        <p:blipFill rotWithShape="1">
          <a:blip r:embed="rId3"/>
          <a:srcRect b="20680"/>
          <a:stretch/>
        </p:blipFill>
        <p:spPr>
          <a:xfrm>
            <a:off x="414726" y="96082"/>
            <a:ext cx="3872459" cy="6665836"/>
          </a:xfrm>
          <a:prstGeom prst="rect">
            <a:avLst/>
          </a:prstGeom>
        </p:spPr>
      </p:pic>
      <p:cxnSp>
        <p:nvCxnSpPr>
          <p:cNvPr id="2" name="Straight Connector 1">
            <a:extLst>
              <a:ext uri="{FF2B5EF4-FFF2-40B4-BE49-F238E27FC236}">
                <a16:creationId xmlns:a16="http://schemas.microsoft.com/office/drawing/2014/main" id="{12927B1B-8FF5-6A73-7A36-49BEC4293045}"/>
              </a:ext>
            </a:extLst>
          </p:cNvPr>
          <p:cNvCxnSpPr>
            <a:cxnSpLocks/>
          </p:cNvCxnSpPr>
          <p:nvPr/>
        </p:nvCxnSpPr>
        <p:spPr>
          <a:xfrm>
            <a:off x="1617072" y="2263676"/>
            <a:ext cx="402228" cy="11162"/>
          </a:xfrm>
          <a:prstGeom prst="line">
            <a:avLst/>
          </a:prstGeom>
          <a:ln w="57150"/>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5CF267E6-A956-7001-BA2E-89F64F7A5D08}"/>
              </a:ext>
            </a:extLst>
          </p:cNvPr>
          <p:cNvSpPr txBox="1"/>
          <p:nvPr/>
        </p:nvSpPr>
        <p:spPr>
          <a:xfrm>
            <a:off x="1351551" y="1894344"/>
            <a:ext cx="1074149" cy="369332"/>
          </a:xfrm>
          <a:prstGeom prst="rect">
            <a:avLst/>
          </a:prstGeom>
          <a:solidFill>
            <a:srgbClr val="FFFFFF"/>
          </a:solidFill>
        </p:spPr>
        <p:txBody>
          <a:bodyPr wrap="square" rtlCol="0">
            <a:spAutoFit/>
          </a:bodyPr>
          <a:lstStyle/>
          <a:p>
            <a:r>
              <a:rPr lang="en-US" i="1" dirty="0"/>
              <a:t>p</a:t>
            </a:r>
            <a:r>
              <a:rPr lang="en-US" dirty="0"/>
              <a:t> = 0.001</a:t>
            </a:r>
          </a:p>
        </p:txBody>
      </p:sp>
      <p:sp>
        <p:nvSpPr>
          <p:cNvPr id="6" name="TextBox 5">
            <a:extLst>
              <a:ext uri="{FF2B5EF4-FFF2-40B4-BE49-F238E27FC236}">
                <a16:creationId xmlns:a16="http://schemas.microsoft.com/office/drawing/2014/main" id="{84A4F636-82FC-D83D-92FF-417B2D6A84D7}"/>
              </a:ext>
            </a:extLst>
          </p:cNvPr>
          <p:cNvSpPr txBox="1"/>
          <p:nvPr/>
        </p:nvSpPr>
        <p:spPr>
          <a:xfrm>
            <a:off x="9749344" y="6400550"/>
            <a:ext cx="2442656" cy="369332"/>
          </a:xfrm>
          <a:prstGeom prst="rect">
            <a:avLst/>
          </a:prstGeom>
          <a:noFill/>
        </p:spPr>
        <p:txBody>
          <a:bodyPr wrap="none" rtlCol="0">
            <a:spAutoFit/>
          </a:bodyPr>
          <a:lstStyle/>
          <a:p>
            <a:r>
              <a:rPr lang="en-US" dirty="0"/>
              <a:t>Mitchell et al., (In Press)</a:t>
            </a:r>
          </a:p>
        </p:txBody>
      </p:sp>
    </p:spTree>
    <p:extLst>
      <p:ext uri="{BB962C8B-B14F-4D97-AF65-F5344CB8AC3E}">
        <p14:creationId xmlns:p14="http://schemas.microsoft.com/office/powerpoint/2010/main" val="2428315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4FEA86-99E5-364A-DCD7-51CE4A161C07}"/>
              </a:ext>
            </a:extLst>
          </p:cNvPr>
          <p:cNvSpPr txBox="1"/>
          <p:nvPr/>
        </p:nvSpPr>
        <p:spPr>
          <a:xfrm>
            <a:off x="0" y="545035"/>
            <a:ext cx="6096000" cy="1200329"/>
          </a:xfrm>
          <a:prstGeom prst="rect">
            <a:avLst/>
          </a:prstGeom>
          <a:noFill/>
        </p:spPr>
        <p:txBody>
          <a:bodyPr wrap="square" rtlCol="0">
            <a:spAutoFit/>
          </a:bodyPr>
          <a:lstStyle/>
          <a:p>
            <a:pPr algn="ctr"/>
            <a:r>
              <a:rPr lang="en-US" sz="7200" b="1" dirty="0">
                <a:solidFill>
                  <a:srgbClr val="00B050"/>
                </a:solidFill>
              </a:rPr>
              <a:t>Theory</a:t>
            </a:r>
          </a:p>
        </p:txBody>
      </p:sp>
      <p:sp>
        <p:nvSpPr>
          <p:cNvPr id="3" name="TextBox 2">
            <a:extLst>
              <a:ext uri="{FF2B5EF4-FFF2-40B4-BE49-F238E27FC236}">
                <a16:creationId xmlns:a16="http://schemas.microsoft.com/office/drawing/2014/main" id="{784883C2-552E-11A4-9AA0-36C9C2EBD05F}"/>
              </a:ext>
            </a:extLst>
          </p:cNvPr>
          <p:cNvSpPr txBox="1"/>
          <p:nvPr/>
        </p:nvSpPr>
        <p:spPr>
          <a:xfrm>
            <a:off x="6096000" y="545034"/>
            <a:ext cx="6096000" cy="1200329"/>
          </a:xfrm>
          <a:prstGeom prst="rect">
            <a:avLst/>
          </a:prstGeom>
          <a:noFill/>
        </p:spPr>
        <p:txBody>
          <a:bodyPr wrap="square" rtlCol="0">
            <a:spAutoFit/>
          </a:bodyPr>
          <a:lstStyle/>
          <a:p>
            <a:pPr algn="ctr"/>
            <a:r>
              <a:rPr lang="en-US" sz="7200" b="1" dirty="0">
                <a:solidFill>
                  <a:srgbClr val="FF0000"/>
                </a:solidFill>
              </a:rPr>
              <a:t>Practice</a:t>
            </a:r>
          </a:p>
        </p:txBody>
      </p:sp>
    </p:spTree>
    <p:extLst>
      <p:ext uri="{BB962C8B-B14F-4D97-AF65-F5344CB8AC3E}">
        <p14:creationId xmlns:p14="http://schemas.microsoft.com/office/powerpoint/2010/main" val="520643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a dark hallway with a light shining through a metal gate&#10;&#10;Description automatically generated">
            <a:extLst>
              <a:ext uri="{FF2B5EF4-FFF2-40B4-BE49-F238E27FC236}">
                <a16:creationId xmlns:a16="http://schemas.microsoft.com/office/drawing/2014/main" id="{87798D2D-1EB7-9C89-E0A0-E5E17E6468D6}"/>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8691" t="2240" r="31190" b="2240"/>
          <a:stretch/>
        </p:blipFill>
        <p:spPr>
          <a:xfrm>
            <a:off x="0" y="0"/>
            <a:ext cx="4891314" cy="6858000"/>
          </a:xfrm>
          <a:prstGeom prst="rect">
            <a:avLst/>
          </a:prstGeom>
        </p:spPr>
      </p:pic>
      <p:sp>
        <p:nvSpPr>
          <p:cNvPr id="2" name="TextBox 1">
            <a:extLst>
              <a:ext uri="{FF2B5EF4-FFF2-40B4-BE49-F238E27FC236}">
                <a16:creationId xmlns:a16="http://schemas.microsoft.com/office/drawing/2014/main" id="{752EEDFF-8807-C7D5-AAEE-4B42B36C632C}"/>
              </a:ext>
            </a:extLst>
          </p:cNvPr>
          <p:cNvSpPr txBox="1"/>
          <p:nvPr/>
        </p:nvSpPr>
        <p:spPr>
          <a:xfrm>
            <a:off x="601595" y="386270"/>
            <a:ext cx="3688123" cy="1077218"/>
          </a:xfrm>
          <a:prstGeom prst="rect">
            <a:avLst/>
          </a:prstGeom>
          <a:noFill/>
        </p:spPr>
        <p:txBody>
          <a:bodyPr wrap="square" rtlCol="0">
            <a:spAutoFit/>
          </a:bodyPr>
          <a:lstStyle/>
          <a:p>
            <a:pPr algn="ctr"/>
            <a:r>
              <a:rPr lang="en-US" sz="3200" b="1" dirty="0"/>
              <a:t>When stressful events are …</a:t>
            </a:r>
          </a:p>
        </p:txBody>
      </p:sp>
      <p:sp>
        <p:nvSpPr>
          <p:cNvPr id="7" name="TextBox 6">
            <a:extLst>
              <a:ext uri="{FF2B5EF4-FFF2-40B4-BE49-F238E27FC236}">
                <a16:creationId xmlns:a16="http://schemas.microsoft.com/office/drawing/2014/main" id="{A664F216-756E-E657-41D7-91FBCE834020}"/>
              </a:ext>
            </a:extLst>
          </p:cNvPr>
          <p:cNvSpPr txBox="1"/>
          <p:nvPr/>
        </p:nvSpPr>
        <p:spPr>
          <a:xfrm>
            <a:off x="6096000" y="924879"/>
            <a:ext cx="5445760" cy="5170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ea typeface="Calibri" panose="020F0502020204030204"/>
                <a:cs typeface="Calibri" panose="020F0502020204030204"/>
              </a:rPr>
              <a:t>People do spontaneously self-regulate their emotions</a:t>
            </a:r>
            <a:br>
              <a:rPr lang="en-US" sz="2400" dirty="0"/>
            </a:br>
            <a:endParaRPr lang="en-US" sz="2400" dirty="0"/>
          </a:p>
          <a:p>
            <a:pPr marL="285750" indent="-285750">
              <a:buFont typeface="Arial"/>
              <a:buChar char="•"/>
            </a:pPr>
            <a:r>
              <a:rPr lang="en-US" sz="2400" dirty="0">
                <a:ea typeface="Calibri" panose="020F0502020204030204"/>
                <a:cs typeface="Calibri" panose="020F0502020204030204"/>
              </a:rPr>
              <a:t>How people self-regulate their emotions may be more influenced by environmental or action affordances than affective intensity, cognitive load, or many other factor commonly examined in the lab</a:t>
            </a:r>
          </a:p>
          <a:p>
            <a:endParaRPr lang="en-US" sz="2400" dirty="0">
              <a:ea typeface="Calibri" panose="020F0502020204030204"/>
              <a:cs typeface="Calibri" panose="020F0502020204030204"/>
            </a:endParaRPr>
          </a:p>
          <a:p>
            <a:pPr marL="285750" indent="-285750">
              <a:buFont typeface="Arial"/>
              <a:buChar char="•"/>
            </a:pPr>
            <a:r>
              <a:rPr lang="en-US" sz="2400" dirty="0">
                <a:ea typeface="Calibri" panose="020F0502020204030204"/>
                <a:cs typeface="Calibri" panose="020F0502020204030204"/>
              </a:rPr>
              <a:t>Distraction may be less effective in use than might be expected by choice paradigms or forecasters.</a:t>
            </a:r>
            <a:endParaRPr lang="en-US" sz="2400" dirty="0"/>
          </a:p>
          <a:p>
            <a:pPr marL="285750" indent="-285750">
              <a:buFont typeface="Arial"/>
              <a:buChar char="•"/>
            </a:pPr>
            <a:endParaRPr lang="en-US" dirty="0">
              <a:ea typeface="Calibri" panose="020F0502020204030204"/>
              <a:cs typeface="Calibri" panose="020F0502020204030204"/>
            </a:endParaRPr>
          </a:p>
        </p:txBody>
      </p:sp>
      <p:sp>
        <p:nvSpPr>
          <p:cNvPr id="6" name="TextBox 5">
            <a:extLst>
              <a:ext uri="{FF2B5EF4-FFF2-40B4-BE49-F238E27FC236}">
                <a16:creationId xmlns:a16="http://schemas.microsoft.com/office/drawing/2014/main" id="{B80AFE5D-E5B0-09D2-22FF-AF4A38129135}"/>
              </a:ext>
            </a:extLst>
          </p:cNvPr>
          <p:cNvSpPr txBox="1"/>
          <p:nvPr/>
        </p:nvSpPr>
        <p:spPr>
          <a:xfrm>
            <a:off x="0" y="856357"/>
            <a:ext cx="6400799" cy="6001643"/>
          </a:xfrm>
          <a:prstGeom prst="rect">
            <a:avLst/>
          </a:prstGeom>
          <a:noFill/>
        </p:spPr>
        <p:txBody>
          <a:bodyPr wrap="square" rtlCol="0">
            <a:spAutoFit/>
          </a:bodyPr>
          <a:lstStyle/>
          <a:p>
            <a:br>
              <a:rPr lang="en-US" sz="4400" dirty="0"/>
            </a:br>
            <a:endParaRPr lang="en-US" sz="2000" dirty="0"/>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rgbClr val="FF0000"/>
                </a:solidFill>
              </a:rPr>
              <a:t>Intense</a:t>
            </a:r>
          </a:p>
          <a:p>
            <a:pPr lvl="1"/>
            <a:endParaRPr lang="en-US" sz="3200" spc="200" dirty="0">
              <a:solidFill>
                <a:srgbClr val="FF0000"/>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dirty="0">
                <a:solidFill>
                  <a:srgbClr val="FF0000"/>
                </a:solidFill>
              </a:rPr>
              <a:t>Unexpected</a:t>
            </a:r>
            <a:br>
              <a:rPr lang="en-US" sz="3200" spc="200" dirty="0">
                <a:solidFill>
                  <a:srgbClr val="FF0000"/>
                </a:solidFill>
              </a:rPr>
            </a:br>
            <a:endParaRPr lang="en-US" sz="3200" spc="200" dirty="0">
              <a:solidFill>
                <a:srgbClr val="FF0000"/>
              </a:solidFill>
            </a:endParaRPr>
          </a:p>
          <a:p>
            <a:pPr marL="1485900" lvl="2" indent="-571500">
              <a:buSzPct val="150000"/>
              <a:buBlip>
                <a:blip r:embed="rId9">
                  <a:extLst>
                    <a:ext uri="{96DAC541-7B7A-43D3-8B79-37D633B846F1}">
                      <asvg:svgBlip xmlns:asvg="http://schemas.microsoft.com/office/drawing/2016/SVG/main" r:embed="rId10"/>
                    </a:ext>
                  </a:extLst>
                </a:blip>
              </a:buBlip>
            </a:pPr>
            <a:r>
              <a:rPr lang="en-US" sz="3200" b="1" spc="200" dirty="0">
                <a:solidFill>
                  <a:srgbClr val="FF0000"/>
                </a:solidFill>
              </a:rPr>
              <a:t>Dynamic</a:t>
            </a:r>
            <a:br>
              <a:rPr lang="en-US" sz="3200" spc="200" dirty="0">
                <a:solidFill>
                  <a:srgbClr val="FF0000"/>
                </a:solidFill>
              </a:rPr>
            </a:br>
            <a:endParaRPr lang="en-US" sz="3200" spc="200" dirty="0">
              <a:solidFill>
                <a:srgbClr val="FF0000"/>
              </a:solidFill>
            </a:endParaRPr>
          </a:p>
          <a:p>
            <a:pPr marL="1485900" lvl="2" indent="-571500">
              <a:buSzPct val="150000"/>
              <a:buBlip>
                <a:blip r:embed="rId11">
                  <a:extLst>
                    <a:ext uri="{96DAC541-7B7A-43D3-8B79-37D633B846F1}">
                      <asvg:svgBlip xmlns:asvg="http://schemas.microsoft.com/office/drawing/2016/SVG/main" r:embed="rId12"/>
                    </a:ext>
                  </a:extLst>
                </a:blip>
              </a:buBlip>
            </a:pPr>
            <a:r>
              <a:rPr lang="en-US" sz="3200" b="1" spc="200" dirty="0">
                <a:solidFill>
                  <a:srgbClr val="FF0000"/>
                </a:solidFill>
              </a:rPr>
              <a:t>Complex</a:t>
            </a:r>
            <a:br>
              <a:rPr lang="en-US" sz="3200" spc="200" dirty="0">
                <a:solidFill>
                  <a:schemeClr val="accent1">
                    <a:lumMod val="75000"/>
                  </a:schemeClr>
                </a:solidFill>
              </a:rPr>
            </a:br>
            <a:endParaRPr lang="en-US" sz="3200" spc="200" dirty="0">
              <a:solidFill>
                <a:schemeClr val="accent1">
                  <a:lumMod val="75000"/>
                </a:schemeClr>
              </a:solidFill>
            </a:endParaRPr>
          </a:p>
          <a:p>
            <a:pPr lvl="2">
              <a:buSzPct val="150000"/>
            </a:pPr>
            <a:br>
              <a:rPr lang="en-US" sz="3200" dirty="0">
                <a:solidFill>
                  <a:srgbClr val="7030A0"/>
                </a:solidFill>
              </a:rPr>
            </a:br>
            <a:endParaRPr lang="en-US" sz="3200" dirty="0">
              <a:solidFill>
                <a:srgbClr val="7030A0"/>
              </a:solidFill>
            </a:endParaRPr>
          </a:p>
        </p:txBody>
      </p:sp>
      <p:sp>
        <p:nvSpPr>
          <p:cNvPr id="3" name="TextBox 2">
            <a:extLst>
              <a:ext uri="{FF2B5EF4-FFF2-40B4-BE49-F238E27FC236}">
                <a16:creationId xmlns:a16="http://schemas.microsoft.com/office/drawing/2014/main" id="{06E303CE-6D33-F46A-12FD-C1BB21CED415}"/>
              </a:ext>
            </a:extLst>
          </p:cNvPr>
          <p:cNvSpPr txBox="1"/>
          <p:nvPr/>
        </p:nvSpPr>
        <p:spPr>
          <a:xfrm>
            <a:off x="0" y="5945923"/>
            <a:ext cx="4891314" cy="892552"/>
          </a:xfrm>
          <a:prstGeom prst="rect">
            <a:avLst/>
          </a:prstGeom>
          <a:noFill/>
        </p:spPr>
        <p:txBody>
          <a:bodyPr wrap="square" rtlCol="0">
            <a:spAutoFit/>
          </a:bodyPr>
          <a:lstStyle/>
          <a:p>
            <a:r>
              <a:rPr lang="en-US" sz="1600" u="sng" dirty="0"/>
              <a:t>More details on this research can be found in: </a:t>
            </a:r>
            <a:br>
              <a:rPr lang="en-US" sz="1600" dirty="0"/>
            </a:br>
            <a:r>
              <a:rPr lang="en-US" sz="1200" dirty="0"/>
              <a:t>Mitchell et al. (In Press). </a:t>
            </a:r>
            <a:r>
              <a:rPr lang="en-US" sz="1200" b="1" dirty="0"/>
              <a:t>Emotion regulation strategy use and forecasting in response to dynamic, multimodal stimuli</a:t>
            </a:r>
            <a:r>
              <a:rPr lang="en-US" sz="1200" dirty="0"/>
              <a:t>.  </a:t>
            </a:r>
            <a:r>
              <a:rPr lang="en-US" sz="1200" i="1" dirty="0"/>
              <a:t>Journal of Experimental Psychology: General</a:t>
            </a:r>
            <a:endParaRPr lang="en-US" sz="1600" i="1" dirty="0"/>
          </a:p>
        </p:txBody>
      </p:sp>
    </p:spTree>
    <p:extLst>
      <p:ext uri="{BB962C8B-B14F-4D97-AF65-F5344CB8AC3E}">
        <p14:creationId xmlns:p14="http://schemas.microsoft.com/office/powerpoint/2010/main" val="7150519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a:p>
            <a:pPr marL="457200" indent="-457200">
              <a:buFont typeface="+mj-lt"/>
              <a:buAutoNum type="arabicPeriod"/>
            </a:pPr>
            <a:endParaRPr lang="en-US" sz="2400" dirty="0"/>
          </a:p>
          <a:p>
            <a:pPr marL="457200" indent="-457200">
              <a:buFont typeface="+mj-lt"/>
              <a:buAutoNum type="arabicPeriod"/>
            </a:pPr>
            <a:r>
              <a:rPr lang="en-US" sz="2400" dirty="0"/>
              <a:t>Difficult to execute / coordinate</a:t>
            </a:r>
          </a:p>
          <a:p>
            <a:pPr marL="457200" indent="-457200">
              <a:buFont typeface="+mj-lt"/>
              <a:buAutoNum type="arabicPeriod"/>
            </a:pPr>
            <a:endParaRPr lang="en-US" sz="2400" dirty="0"/>
          </a:p>
          <a:p>
            <a:pPr marL="457200" indent="-457200">
              <a:buFont typeface="+mj-lt"/>
              <a:buAutoNum type="arabicPeriod"/>
            </a:pPr>
            <a:r>
              <a:rPr lang="en-US" sz="2400" dirty="0"/>
              <a:t>Difficult to analyze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51</a:t>
            </a:fld>
            <a:endParaRPr lang="en-US"/>
          </a:p>
        </p:txBody>
      </p:sp>
    </p:spTree>
    <p:extLst>
      <p:ext uri="{BB962C8B-B14F-4D97-AF65-F5344CB8AC3E}">
        <p14:creationId xmlns:p14="http://schemas.microsoft.com/office/powerpoint/2010/main" val="21008629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a:p>
            <a:pPr marL="457200" indent="-457200">
              <a:buFont typeface="+mj-lt"/>
              <a:buAutoNum type="arabicPeriod"/>
            </a:pPr>
            <a:endParaRPr lang="en-US" sz="2400" dirty="0"/>
          </a:p>
          <a:p>
            <a:pPr marL="457200" indent="-457200">
              <a:buFont typeface="+mj-lt"/>
              <a:buAutoNum type="arabicPeriod"/>
            </a:pPr>
            <a:r>
              <a:rPr lang="en-US" sz="2400" dirty="0"/>
              <a:t>Difficult to execute / coordinate</a:t>
            </a:r>
          </a:p>
          <a:p>
            <a:pPr marL="457200" indent="-457200">
              <a:buFont typeface="+mj-lt"/>
              <a:buAutoNum type="arabicPeriod"/>
            </a:pPr>
            <a:endParaRPr lang="en-US" sz="2400" dirty="0"/>
          </a:p>
          <a:p>
            <a:pPr marL="457200" indent="-457200">
              <a:buFont typeface="+mj-lt"/>
              <a:buAutoNum type="arabicPeriod"/>
            </a:pPr>
            <a:r>
              <a:rPr lang="en-US" sz="2400" dirty="0"/>
              <a:t>Difficult to analyze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52</a:t>
            </a:fld>
            <a:endParaRPr lang="en-US"/>
          </a:p>
        </p:txBody>
      </p:sp>
      <p:pic>
        <p:nvPicPr>
          <p:cNvPr id="3" name="Picture 2" descr="National Science Foundation - Wikipedia">
            <a:extLst>
              <a:ext uri="{FF2B5EF4-FFF2-40B4-BE49-F238E27FC236}">
                <a16:creationId xmlns:a16="http://schemas.microsoft.com/office/drawing/2014/main" id="{396D37F1-F3AD-421D-77E5-DF224A4A92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682" y="337038"/>
            <a:ext cx="3772963" cy="379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0088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CA426-9BE9-42CE-A7ED-9C451A7A2879}"/>
              </a:ext>
            </a:extLst>
          </p:cNvPr>
          <p:cNvSpPr>
            <a:spLocks noGrp="1"/>
          </p:cNvSpPr>
          <p:nvPr>
            <p:ph type="title"/>
          </p:nvPr>
        </p:nvSpPr>
        <p:spPr>
          <a:xfrm>
            <a:off x="5188888" y="297688"/>
            <a:ext cx="6368142" cy="1450757"/>
          </a:xfrm>
        </p:spPr>
        <p:txBody>
          <a:bodyPr vert="horz" lIns="91440" tIns="45720" rIns="91440" bIns="45720" rtlCol="0">
            <a:normAutofit fontScale="90000"/>
          </a:bodyPr>
          <a:lstStyle/>
          <a:p>
            <a:pPr algn="ctr"/>
            <a:r>
              <a:rPr lang="en-US" sz="5400">
                <a:solidFill>
                  <a:srgbClr val="5A424A"/>
                </a:solidFill>
              </a:rPr>
              <a:t>Sincere Appreciation to:</a:t>
            </a:r>
          </a:p>
        </p:txBody>
      </p:sp>
      <p:pic>
        <p:nvPicPr>
          <p:cNvPr id="5" name="Content Placeholder 4" descr="A group of people posing for a photo&#10;&#10;Description automatically generated">
            <a:extLst>
              <a:ext uri="{FF2B5EF4-FFF2-40B4-BE49-F238E27FC236}">
                <a16:creationId xmlns:a16="http://schemas.microsoft.com/office/drawing/2014/main" id="{A6A07ED6-F873-4D48-923D-770C86422270}"/>
              </a:ext>
            </a:extLst>
          </p:cNvPr>
          <p:cNvPicPr>
            <a:picLocks noChangeAspect="1"/>
          </p:cNvPicPr>
          <p:nvPr/>
        </p:nvPicPr>
        <p:blipFill rotWithShape="1">
          <a:blip r:embed="rId3">
            <a:extLst>
              <a:ext uri="{28A0092B-C50C-407E-A947-70E740481C1C}">
                <a14:useLocalDpi xmlns:a14="http://schemas.microsoft.com/office/drawing/2010/main" val="0"/>
              </a:ext>
            </a:extLst>
          </a:blip>
          <a:srcRect l="9671" r="-2" b="-2"/>
          <a:stretch/>
        </p:blipFill>
        <p:spPr>
          <a:xfrm>
            <a:off x="20" y="-12128"/>
            <a:ext cx="4654276" cy="6870127"/>
          </a:xfrm>
          <a:prstGeom prst="rect">
            <a:avLst/>
          </a:prstGeom>
        </p:spPr>
      </p:pic>
      <p:sp>
        <p:nvSpPr>
          <p:cNvPr id="22" name="Content Placeholder 21">
            <a:extLst>
              <a:ext uri="{FF2B5EF4-FFF2-40B4-BE49-F238E27FC236}">
                <a16:creationId xmlns:a16="http://schemas.microsoft.com/office/drawing/2014/main" id="{08944C3E-666A-4377-A031-BE4DBC1CF46C}"/>
              </a:ext>
            </a:extLst>
          </p:cNvPr>
          <p:cNvSpPr>
            <a:spLocks noGrp="1"/>
          </p:cNvSpPr>
          <p:nvPr>
            <p:ph idx="1"/>
          </p:nvPr>
        </p:nvSpPr>
        <p:spPr>
          <a:xfrm>
            <a:off x="5468314" y="2080157"/>
            <a:ext cx="2356105" cy="4300974"/>
          </a:xfrm>
        </p:spPr>
        <p:txBody>
          <a:bodyPr>
            <a:normAutofit/>
          </a:bodyPr>
          <a:lstStyle/>
          <a:p>
            <a:pPr marL="0" indent="0" algn="ctr">
              <a:lnSpc>
                <a:spcPct val="100000"/>
              </a:lnSpc>
              <a:spcBef>
                <a:spcPts val="0"/>
              </a:spcBef>
              <a:spcAft>
                <a:spcPts val="0"/>
              </a:spcAft>
              <a:buNone/>
            </a:pPr>
            <a:r>
              <a:rPr lang="en-US" sz="3600">
                <a:solidFill>
                  <a:schemeClr val="tx1"/>
                </a:solidFill>
              </a:rPr>
              <a:t>SAN Lab</a:t>
            </a:r>
          </a:p>
          <a:p>
            <a:pPr marL="0" indent="0" algn="ctr">
              <a:lnSpc>
                <a:spcPct val="100000"/>
              </a:lnSpc>
              <a:spcBef>
                <a:spcPts val="0"/>
              </a:spcBef>
              <a:spcAft>
                <a:spcPts val="0"/>
              </a:spcAft>
              <a:buNone/>
            </a:pPr>
            <a:r>
              <a:rPr lang="en-US" sz="1600" err="1">
                <a:solidFill>
                  <a:schemeClr val="tx1"/>
                </a:solidFill>
              </a:rPr>
              <a:t>Adhya</a:t>
            </a:r>
            <a:r>
              <a:rPr lang="en-US" sz="1600">
                <a:solidFill>
                  <a:schemeClr val="tx1"/>
                </a:solidFill>
              </a:rPr>
              <a:t> Gowda</a:t>
            </a:r>
          </a:p>
          <a:p>
            <a:pPr marL="0" indent="0" algn="ctr">
              <a:lnSpc>
                <a:spcPct val="100000"/>
              </a:lnSpc>
              <a:spcBef>
                <a:spcPts val="0"/>
              </a:spcBef>
              <a:spcAft>
                <a:spcPts val="0"/>
              </a:spcAft>
              <a:buNone/>
            </a:pPr>
            <a:r>
              <a:rPr lang="en-US" sz="1600">
                <a:solidFill>
                  <a:schemeClr val="tx1"/>
                </a:solidFill>
              </a:rPr>
              <a:t>Chelsea Helion </a:t>
            </a:r>
          </a:p>
          <a:p>
            <a:pPr marL="0" indent="0" algn="ctr">
              <a:lnSpc>
                <a:spcPct val="100000"/>
              </a:lnSpc>
              <a:spcBef>
                <a:spcPts val="0"/>
              </a:spcBef>
              <a:buNone/>
            </a:pPr>
            <a:r>
              <a:rPr lang="en-US" sz="1600"/>
              <a:t>Ian O’Shea</a:t>
            </a:r>
            <a:r>
              <a:rPr lang="en-US" sz="1600">
                <a:solidFill>
                  <a:schemeClr val="tx1"/>
                </a:solidFill>
              </a:rPr>
              <a:t> </a:t>
            </a:r>
          </a:p>
          <a:p>
            <a:pPr marL="0" indent="0" algn="ctr">
              <a:lnSpc>
                <a:spcPct val="100000"/>
              </a:lnSpc>
              <a:spcBef>
                <a:spcPts val="0"/>
              </a:spcBef>
              <a:buNone/>
            </a:pPr>
            <a:r>
              <a:rPr lang="en-US" sz="1600"/>
              <a:t>Helen Schmidt</a:t>
            </a:r>
            <a:endParaRPr lang="en-US" sz="1600">
              <a:solidFill>
                <a:schemeClr val="tx1"/>
              </a:solidFill>
            </a:endParaRPr>
          </a:p>
          <a:p>
            <a:pPr marL="0" indent="0" algn="ctr">
              <a:lnSpc>
                <a:spcPct val="100000"/>
              </a:lnSpc>
              <a:spcBef>
                <a:spcPts val="0"/>
              </a:spcBef>
              <a:spcAft>
                <a:spcPts val="0"/>
              </a:spcAft>
              <a:buNone/>
            </a:pPr>
            <a:r>
              <a:rPr lang="en-US" sz="1600">
                <a:solidFill>
                  <a:schemeClr val="tx1"/>
                </a:solidFill>
              </a:rPr>
              <a:t>Joanne Stasiak</a:t>
            </a:r>
          </a:p>
          <a:p>
            <a:pPr marL="0" indent="0" algn="ctr">
              <a:lnSpc>
                <a:spcPct val="100000"/>
              </a:lnSpc>
              <a:spcBef>
                <a:spcPts val="0"/>
              </a:spcBef>
              <a:spcAft>
                <a:spcPts val="0"/>
              </a:spcAft>
              <a:buNone/>
            </a:pPr>
            <a:endParaRPr lang="en-US" sz="2400"/>
          </a:p>
        </p:txBody>
      </p:sp>
      <p:sp>
        <p:nvSpPr>
          <p:cNvPr id="3" name="Slide Number Placeholder 2">
            <a:extLst>
              <a:ext uri="{FF2B5EF4-FFF2-40B4-BE49-F238E27FC236}">
                <a16:creationId xmlns:a16="http://schemas.microsoft.com/office/drawing/2014/main" id="{98DEA640-6C84-4B72-8F60-B1CB9DFEA714}"/>
              </a:ext>
            </a:extLst>
          </p:cNvPr>
          <p:cNvSpPr>
            <a:spLocks noGrp="1"/>
          </p:cNvSpPr>
          <p:nvPr>
            <p:ph type="sldNum" sz="quarter" idx="12"/>
          </p:nvPr>
        </p:nvSpPr>
        <p:spPr>
          <a:xfrm>
            <a:off x="8567057" y="6377749"/>
            <a:ext cx="2743200" cy="365125"/>
          </a:xfrm>
        </p:spPr>
        <p:txBody>
          <a:bodyPr/>
          <a:lstStyle/>
          <a:p>
            <a:fld id="{58782805-61A3-4A9B-8D39-1A61657B2E27}" type="slidenum">
              <a:rPr lang="en-US" smtClean="0"/>
              <a:t>53</a:t>
            </a:fld>
            <a:endParaRPr lang="en-US"/>
          </a:p>
        </p:txBody>
      </p:sp>
      <p:sp>
        <p:nvSpPr>
          <p:cNvPr id="6" name="TextBox 5">
            <a:extLst>
              <a:ext uri="{FF2B5EF4-FFF2-40B4-BE49-F238E27FC236}">
                <a16:creationId xmlns:a16="http://schemas.microsoft.com/office/drawing/2014/main" id="{3BF3CC68-106C-4094-923E-C1FDDF93C3BB}"/>
              </a:ext>
            </a:extLst>
          </p:cNvPr>
          <p:cNvSpPr txBox="1"/>
          <p:nvPr/>
        </p:nvSpPr>
        <p:spPr>
          <a:xfrm>
            <a:off x="9255069" y="2080157"/>
            <a:ext cx="1802095" cy="3354765"/>
          </a:xfrm>
          <a:prstGeom prst="rect">
            <a:avLst/>
          </a:prstGeom>
          <a:noFill/>
        </p:spPr>
        <p:txBody>
          <a:bodyPr wrap="none" rtlCol="0">
            <a:spAutoFit/>
          </a:bodyPr>
          <a:lstStyle/>
          <a:p>
            <a:pPr algn="ctr"/>
            <a:r>
              <a:rPr lang="en-US" sz="3600"/>
              <a:t>AML Lab</a:t>
            </a:r>
          </a:p>
          <a:p>
            <a:pPr algn="ctr"/>
            <a:r>
              <a:rPr lang="en-US" sz="1600"/>
              <a:t>Katelyn Cliver</a:t>
            </a:r>
          </a:p>
          <a:p>
            <a:pPr algn="ctr"/>
            <a:r>
              <a:rPr lang="en-US" sz="1600"/>
              <a:t>Emily Cowan</a:t>
            </a:r>
          </a:p>
          <a:p>
            <a:pPr algn="ctr"/>
            <a:r>
              <a:rPr lang="en-US" sz="1600"/>
              <a:t>Devlin </a:t>
            </a:r>
            <a:r>
              <a:rPr lang="en-US" sz="1600" err="1"/>
              <a:t>Eckardt</a:t>
            </a:r>
            <a:endParaRPr lang="en-US" sz="1600"/>
          </a:p>
          <a:p>
            <a:pPr algn="ctr"/>
            <a:r>
              <a:rPr lang="en-US" sz="1600"/>
              <a:t>Matthew Fain</a:t>
            </a:r>
          </a:p>
          <a:p>
            <a:pPr algn="ctr"/>
            <a:r>
              <a:rPr lang="en-US" sz="1600"/>
              <a:t>Nicole Gonzalez </a:t>
            </a:r>
          </a:p>
          <a:p>
            <a:pPr algn="ctr"/>
            <a:r>
              <a:rPr lang="en-US" sz="1600"/>
              <a:t>Dave Gregory</a:t>
            </a:r>
          </a:p>
          <a:p>
            <a:pPr algn="ctr"/>
            <a:r>
              <a:rPr lang="en-US" sz="1600"/>
              <a:t>Kathryn Lockwood</a:t>
            </a:r>
          </a:p>
          <a:p>
            <a:pPr algn="ctr"/>
            <a:r>
              <a:rPr lang="en-US" sz="1600"/>
              <a:t>Steven Martinez</a:t>
            </a:r>
          </a:p>
          <a:p>
            <a:pPr algn="ctr"/>
            <a:r>
              <a:rPr lang="en-US" sz="1600"/>
              <a:t>Deepu Murty</a:t>
            </a:r>
          </a:p>
          <a:p>
            <a:pPr algn="ctr"/>
            <a:r>
              <a:rPr lang="en-US" sz="1600"/>
              <a:t>Sam Reisman</a:t>
            </a:r>
          </a:p>
          <a:p>
            <a:pPr algn="ctr"/>
            <a:r>
              <a:rPr lang="en-US" sz="1600"/>
              <a:t>Jane Rothrock</a:t>
            </a:r>
          </a:p>
        </p:txBody>
      </p:sp>
      <p:cxnSp>
        <p:nvCxnSpPr>
          <p:cNvPr id="8" name="Straight Connector 7">
            <a:extLst>
              <a:ext uri="{FF2B5EF4-FFF2-40B4-BE49-F238E27FC236}">
                <a16:creationId xmlns:a16="http://schemas.microsoft.com/office/drawing/2014/main" id="{8380C271-F910-4FC6-92B9-C09C4DC8D586}"/>
              </a:ext>
            </a:extLst>
          </p:cNvPr>
          <p:cNvCxnSpPr/>
          <p:nvPr/>
        </p:nvCxnSpPr>
        <p:spPr>
          <a:xfrm>
            <a:off x="5701500" y="2617470"/>
            <a:ext cx="1876032"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E6B0E87D-1612-4472-969C-E489FCD164C2}"/>
              </a:ext>
            </a:extLst>
          </p:cNvPr>
          <p:cNvCxnSpPr/>
          <p:nvPr/>
        </p:nvCxnSpPr>
        <p:spPr>
          <a:xfrm>
            <a:off x="9218099" y="2621280"/>
            <a:ext cx="1876032" cy="0"/>
          </a:xfrm>
          <a:prstGeom prst="line">
            <a:avLst/>
          </a:prstGeom>
        </p:spPr>
        <p:style>
          <a:lnRef idx="3">
            <a:schemeClr val="dk1"/>
          </a:lnRef>
          <a:fillRef idx="0">
            <a:schemeClr val="dk1"/>
          </a:fillRef>
          <a:effectRef idx="2">
            <a:schemeClr val="dk1"/>
          </a:effectRef>
          <a:fontRef idx="minor">
            <a:schemeClr val="tx1"/>
          </a:fontRef>
        </p:style>
      </p:cxnSp>
      <p:sp>
        <p:nvSpPr>
          <p:cNvPr id="12" name="Title 1">
            <a:extLst>
              <a:ext uri="{FF2B5EF4-FFF2-40B4-BE49-F238E27FC236}">
                <a16:creationId xmlns:a16="http://schemas.microsoft.com/office/drawing/2014/main" id="{01746A44-FE4C-4355-B85C-89C2766BC42A}"/>
              </a:ext>
            </a:extLst>
          </p:cNvPr>
          <p:cNvSpPr txBox="1">
            <a:spLocks/>
          </p:cNvSpPr>
          <p:nvPr/>
        </p:nvSpPr>
        <p:spPr>
          <a:xfrm>
            <a:off x="7518261" y="1489376"/>
            <a:ext cx="1709396" cy="5181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1200">
                <a:solidFill>
                  <a:srgbClr val="5A424A"/>
                </a:solidFill>
              </a:rPr>
              <a:t>(Organized  Alphabetically)</a:t>
            </a:r>
          </a:p>
        </p:txBody>
      </p:sp>
      <p:pic>
        <p:nvPicPr>
          <p:cNvPr id="14" name="Picture 13" descr="A picture containing toy&#10;&#10;Description automatically generated">
            <a:extLst>
              <a:ext uri="{FF2B5EF4-FFF2-40B4-BE49-F238E27FC236}">
                <a16:creationId xmlns:a16="http://schemas.microsoft.com/office/drawing/2014/main" id="{31970BD0-CA94-437B-AB89-7C6A698F98F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54296" y="4583429"/>
            <a:ext cx="4261826" cy="2274570"/>
          </a:xfrm>
          <a:prstGeom prst="rect">
            <a:avLst/>
          </a:prstGeom>
        </p:spPr>
      </p:pic>
      <p:sp>
        <p:nvSpPr>
          <p:cNvPr id="4" name="TextBox 3">
            <a:extLst>
              <a:ext uri="{FF2B5EF4-FFF2-40B4-BE49-F238E27FC236}">
                <a16:creationId xmlns:a16="http://schemas.microsoft.com/office/drawing/2014/main" id="{68E769D9-2DCC-44C8-90BC-8BC2DDEE6096}"/>
              </a:ext>
            </a:extLst>
          </p:cNvPr>
          <p:cNvSpPr txBox="1"/>
          <p:nvPr/>
        </p:nvSpPr>
        <p:spPr>
          <a:xfrm>
            <a:off x="5499244" y="4224908"/>
            <a:ext cx="3139193" cy="369332"/>
          </a:xfrm>
          <a:prstGeom prst="rect">
            <a:avLst/>
          </a:prstGeom>
          <a:noFill/>
        </p:spPr>
        <p:txBody>
          <a:bodyPr wrap="none" rtlCol="0">
            <a:spAutoFit/>
          </a:bodyPr>
          <a:lstStyle/>
          <a:p>
            <a:r>
              <a:rPr lang="en-US" b="1" dirty="0"/>
              <a:t>And again to Daniel Moriarity! </a:t>
            </a:r>
          </a:p>
        </p:txBody>
      </p:sp>
    </p:spTree>
    <p:extLst>
      <p:ext uri="{BB962C8B-B14F-4D97-AF65-F5344CB8AC3E}">
        <p14:creationId xmlns:p14="http://schemas.microsoft.com/office/powerpoint/2010/main" val="2789251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4FEA86-99E5-364A-DCD7-51CE4A161C07}"/>
              </a:ext>
            </a:extLst>
          </p:cNvPr>
          <p:cNvSpPr txBox="1"/>
          <p:nvPr/>
        </p:nvSpPr>
        <p:spPr>
          <a:xfrm>
            <a:off x="0" y="545035"/>
            <a:ext cx="6096000" cy="1200329"/>
          </a:xfrm>
          <a:prstGeom prst="rect">
            <a:avLst/>
          </a:prstGeom>
          <a:noFill/>
        </p:spPr>
        <p:txBody>
          <a:bodyPr wrap="square" rtlCol="0">
            <a:spAutoFit/>
          </a:bodyPr>
          <a:lstStyle/>
          <a:p>
            <a:pPr algn="ctr"/>
            <a:r>
              <a:rPr lang="en-US" sz="7200" b="1" dirty="0">
                <a:solidFill>
                  <a:srgbClr val="00B050"/>
                </a:solidFill>
              </a:rPr>
              <a:t>Theory</a:t>
            </a:r>
          </a:p>
        </p:txBody>
      </p:sp>
      <p:sp>
        <p:nvSpPr>
          <p:cNvPr id="3" name="TextBox 2">
            <a:extLst>
              <a:ext uri="{FF2B5EF4-FFF2-40B4-BE49-F238E27FC236}">
                <a16:creationId xmlns:a16="http://schemas.microsoft.com/office/drawing/2014/main" id="{784883C2-552E-11A4-9AA0-36C9C2EBD05F}"/>
              </a:ext>
            </a:extLst>
          </p:cNvPr>
          <p:cNvSpPr txBox="1"/>
          <p:nvPr/>
        </p:nvSpPr>
        <p:spPr>
          <a:xfrm>
            <a:off x="6096000" y="545034"/>
            <a:ext cx="6096000" cy="1200329"/>
          </a:xfrm>
          <a:prstGeom prst="rect">
            <a:avLst/>
          </a:prstGeom>
          <a:noFill/>
        </p:spPr>
        <p:txBody>
          <a:bodyPr wrap="square" rtlCol="0">
            <a:spAutoFit/>
          </a:bodyPr>
          <a:lstStyle/>
          <a:p>
            <a:pPr algn="ctr"/>
            <a:r>
              <a:rPr lang="en-US" sz="7200" b="1" dirty="0">
                <a:solidFill>
                  <a:srgbClr val="FF0000"/>
                </a:solidFill>
              </a:rPr>
              <a:t>Practice</a:t>
            </a:r>
          </a:p>
        </p:txBody>
      </p:sp>
      <p:pic>
        <p:nvPicPr>
          <p:cNvPr id="4" name="Picture 3">
            <a:extLst>
              <a:ext uri="{FF2B5EF4-FFF2-40B4-BE49-F238E27FC236}">
                <a16:creationId xmlns:a16="http://schemas.microsoft.com/office/drawing/2014/main" id="{0431174D-B6BB-53E3-58A4-7EBD1C7BD89E}"/>
              </a:ext>
            </a:extLst>
          </p:cNvPr>
          <p:cNvPicPr>
            <a:picLocks noChangeAspect="1"/>
          </p:cNvPicPr>
          <p:nvPr/>
        </p:nvPicPr>
        <p:blipFill>
          <a:blip r:embed="rId3"/>
          <a:stretch>
            <a:fillRect/>
          </a:stretch>
        </p:blipFill>
        <p:spPr>
          <a:xfrm>
            <a:off x="3048000" y="2363628"/>
            <a:ext cx="6095999" cy="3779520"/>
          </a:xfrm>
          <a:prstGeom prst="rect">
            <a:avLst/>
          </a:prstGeom>
        </p:spPr>
      </p:pic>
    </p:spTree>
    <p:extLst>
      <p:ext uri="{BB962C8B-B14F-4D97-AF65-F5344CB8AC3E}">
        <p14:creationId xmlns:p14="http://schemas.microsoft.com/office/powerpoint/2010/main" val="140277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FB61D5-7F71-FE6B-E36E-ECB4F65E5000}"/>
              </a:ext>
            </a:extLst>
          </p:cNvPr>
          <p:cNvPicPr>
            <a:picLocks noChangeAspect="1"/>
          </p:cNvPicPr>
          <p:nvPr/>
        </p:nvPicPr>
        <p:blipFill>
          <a:blip r:embed="rId3"/>
          <a:stretch>
            <a:fillRect/>
          </a:stretch>
        </p:blipFill>
        <p:spPr>
          <a:xfrm>
            <a:off x="820851" y="1770839"/>
            <a:ext cx="4829578" cy="3231915"/>
          </a:xfrm>
          <a:prstGeom prst="rect">
            <a:avLst/>
          </a:prstGeom>
        </p:spPr>
      </p:pic>
      <p:sp>
        <p:nvSpPr>
          <p:cNvPr id="9" name="TextBox 8">
            <a:extLst>
              <a:ext uri="{FF2B5EF4-FFF2-40B4-BE49-F238E27FC236}">
                <a16:creationId xmlns:a16="http://schemas.microsoft.com/office/drawing/2014/main" id="{A539F6E1-D9CA-2140-4217-CBB507C6A1E4}"/>
              </a:ext>
            </a:extLst>
          </p:cNvPr>
          <p:cNvSpPr txBox="1"/>
          <p:nvPr/>
        </p:nvSpPr>
        <p:spPr>
          <a:xfrm>
            <a:off x="622535" y="-1446550"/>
            <a:ext cx="3669440" cy="1446550"/>
          </a:xfrm>
          <a:prstGeom prst="rect">
            <a:avLst/>
          </a:prstGeom>
          <a:noFill/>
        </p:spPr>
        <p:txBody>
          <a:bodyPr wrap="none" rtlCol="0">
            <a:spAutoFit/>
          </a:bodyPr>
          <a:lstStyle/>
          <a:p>
            <a:r>
              <a:rPr lang="en-US" sz="8800" b="1" dirty="0">
                <a:solidFill>
                  <a:srgbClr val="00B050"/>
                </a:solidFill>
              </a:rPr>
              <a:t>Theory</a:t>
            </a:r>
          </a:p>
        </p:txBody>
      </p:sp>
      <p:sp>
        <p:nvSpPr>
          <p:cNvPr id="10" name="TextBox 9">
            <a:extLst>
              <a:ext uri="{FF2B5EF4-FFF2-40B4-BE49-F238E27FC236}">
                <a16:creationId xmlns:a16="http://schemas.microsoft.com/office/drawing/2014/main" id="{1D64C743-A5FD-1E90-525B-5AEB07887DE9}"/>
              </a:ext>
            </a:extLst>
          </p:cNvPr>
          <p:cNvSpPr txBox="1"/>
          <p:nvPr/>
        </p:nvSpPr>
        <p:spPr>
          <a:xfrm>
            <a:off x="7623738" y="-1448285"/>
            <a:ext cx="4133904" cy="1446550"/>
          </a:xfrm>
          <a:prstGeom prst="rect">
            <a:avLst/>
          </a:prstGeom>
          <a:noFill/>
        </p:spPr>
        <p:txBody>
          <a:bodyPr wrap="none" rtlCol="0">
            <a:spAutoFit/>
          </a:bodyPr>
          <a:lstStyle/>
          <a:p>
            <a:r>
              <a:rPr lang="en-US" sz="8800" b="1" dirty="0">
                <a:solidFill>
                  <a:srgbClr val="FF0000"/>
                </a:solidFill>
              </a:rPr>
              <a:t>Practice</a:t>
            </a:r>
          </a:p>
        </p:txBody>
      </p:sp>
    </p:spTree>
    <p:extLst>
      <p:ext uri="{BB962C8B-B14F-4D97-AF65-F5344CB8AC3E}">
        <p14:creationId xmlns:p14="http://schemas.microsoft.com/office/powerpoint/2010/main" val="576187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63BBE22-7DA9-BC8F-C78E-CC833ADB7317}"/>
              </a:ext>
            </a:extLst>
          </p:cNvPr>
          <p:cNvPicPr>
            <a:picLocks noChangeAspect="1"/>
          </p:cNvPicPr>
          <p:nvPr/>
        </p:nvPicPr>
        <p:blipFill>
          <a:blip r:embed="rId3"/>
          <a:stretch>
            <a:fillRect/>
          </a:stretch>
        </p:blipFill>
        <p:spPr>
          <a:xfrm>
            <a:off x="6487047" y="1771594"/>
            <a:ext cx="5041829" cy="3529890"/>
          </a:xfrm>
          <a:prstGeom prst="rect">
            <a:avLst/>
          </a:prstGeom>
        </p:spPr>
      </p:pic>
      <p:pic>
        <p:nvPicPr>
          <p:cNvPr id="22" name="Picture 21">
            <a:extLst>
              <a:ext uri="{FF2B5EF4-FFF2-40B4-BE49-F238E27FC236}">
                <a16:creationId xmlns:a16="http://schemas.microsoft.com/office/drawing/2014/main" id="{87BBD196-7228-30DF-0A97-65417465C16D}"/>
              </a:ext>
            </a:extLst>
          </p:cNvPr>
          <p:cNvPicPr>
            <a:picLocks noChangeAspect="1"/>
          </p:cNvPicPr>
          <p:nvPr/>
        </p:nvPicPr>
        <p:blipFill>
          <a:blip r:embed="rId4"/>
          <a:stretch>
            <a:fillRect/>
          </a:stretch>
        </p:blipFill>
        <p:spPr>
          <a:xfrm>
            <a:off x="820851" y="1770839"/>
            <a:ext cx="4829578" cy="3231915"/>
          </a:xfrm>
          <a:prstGeom prst="rect">
            <a:avLst/>
          </a:prstGeom>
        </p:spPr>
      </p:pic>
    </p:spTree>
    <p:extLst>
      <p:ext uri="{BB962C8B-B14F-4D97-AF65-F5344CB8AC3E}">
        <p14:creationId xmlns:p14="http://schemas.microsoft.com/office/powerpoint/2010/main" val="3579481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AF6F289-2E0E-35B5-5CC6-AF0BD152CD62}"/>
              </a:ext>
            </a:extLst>
          </p:cNvPr>
          <p:cNvPicPr>
            <a:picLocks noChangeAspect="1"/>
          </p:cNvPicPr>
          <p:nvPr/>
        </p:nvPicPr>
        <p:blipFill>
          <a:blip r:embed="rId3"/>
          <a:stretch>
            <a:fillRect/>
          </a:stretch>
        </p:blipFill>
        <p:spPr>
          <a:xfrm>
            <a:off x="-2168321" y="11905"/>
            <a:ext cx="1745510" cy="1168082"/>
          </a:xfrm>
          <a:prstGeom prst="rect">
            <a:avLst/>
          </a:prstGeom>
        </p:spPr>
      </p:pic>
      <p:pic>
        <p:nvPicPr>
          <p:cNvPr id="24" name="Picture 23">
            <a:extLst>
              <a:ext uri="{FF2B5EF4-FFF2-40B4-BE49-F238E27FC236}">
                <a16:creationId xmlns:a16="http://schemas.microsoft.com/office/drawing/2014/main" id="{F66D40B3-B19B-A247-2BF1-6CD153178BC1}"/>
              </a:ext>
            </a:extLst>
          </p:cNvPr>
          <p:cNvPicPr>
            <a:picLocks noChangeAspect="1"/>
          </p:cNvPicPr>
          <p:nvPr/>
        </p:nvPicPr>
        <p:blipFill>
          <a:blip r:embed="rId4"/>
          <a:stretch>
            <a:fillRect/>
          </a:stretch>
        </p:blipFill>
        <p:spPr>
          <a:xfrm>
            <a:off x="-2168321" y="1379525"/>
            <a:ext cx="1745509" cy="1222067"/>
          </a:xfrm>
          <a:prstGeom prst="rect">
            <a:avLst/>
          </a:prstGeom>
        </p:spPr>
      </p:pic>
      <p:grpSp>
        <p:nvGrpSpPr>
          <p:cNvPr id="28" name="Group 27">
            <a:extLst>
              <a:ext uri="{FF2B5EF4-FFF2-40B4-BE49-F238E27FC236}">
                <a16:creationId xmlns:a16="http://schemas.microsoft.com/office/drawing/2014/main" id="{9181E285-3636-0A62-AB4E-23EB7C24857D}"/>
              </a:ext>
            </a:extLst>
          </p:cNvPr>
          <p:cNvGrpSpPr/>
          <p:nvPr/>
        </p:nvGrpSpPr>
        <p:grpSpPr>
          <a:xfrm>
            <a:off x="856343" y="580815"/>
            <a:ext cx="10290628" cy="2062103"/>
            <a:chOff x="820851" y="5538099"/>
            <a:chExt cx="9940285" cy="2062103"/>
          </a:xfrm>
        </p:grpSpPr>
        <p:sp>
          <p:nvSpPr>
            <p:cNvPr id="29" name="TextBox 28">
              <a:extLst>
                <a:ext uri="{FF2B5EF4-FFF2-40B4-BE49-F238E27FC236}">
                  <a16:creationId xmlns:a16="http://schemas.microsoft.com/office/drawing/2014/main" id="{D5EDD2CE-DBB3-5B62-1229-8FDF8A4C5D02}"/>
                </a:ext>
              </a:extLst>
            </p:cNvPr>
            <p:cNvSpPr txBox="1"/>
            <p:nvPr/>
          </p:nvSpPr>
          <p:spPr>
            <a:xfrm>
              <a:off x="2507691" y="5868313"/>
              <a:ext cx="285310" cy="369332"/>
            </a:xfrm>
            <a:prstGeom prst="rect">
              <a:avLst/>
            </a:prstGeom>
            <a:noFill/>
          </p:spPr>
          <p:txBody>
            <a:bodyPr wrap="none" rtlCol="0">
              <a:spAutoFit/>
            </a:bodyPr>
            <a:lstStyle/>
            <a:p>
              <a:endParaRPr lang="en-US" dirty="0"/>
            </a:p>
          </p:txBody>
        </p:sp>
        <p:sp>
          <p:nvSpPr>
            <p:cNvPr id="30" name="TextBox 29">
              <a:extLst>
                <a:ext uri="{FF2B5EF4-FFF2-40B4-BE49-F238E27FC236}">
                  <a16:creationId xmlns:a16="http://schemas.microsoft.com/office/drawing/2014/main" id="{958ECFFB-6C4F-DD5C-2B6C-683BF7A3C262}"/>
                </a:ext>
              </a:extLst>
            </p:cNvPr>
            <p:cNvSpPr txBox="1"/>
            <p:nvPr/>
          </p:nvSpPr>
          <p:spPr>
            <a:xfrm>
              <a:off x="820851" y="5538099"/>
              <a:ext cx="9940285" cy="2062103"/>
            </a:xfrm>
            <a:prstGeom prst="rect">
              <a:avLst/>
            </a:prstGeom>
            <a:noFill/>
          </p:spPr>
          <p:txBody>
            <a:bodyPr wrap="square" rtlCol="0">
              <a:spAutoFit/>
            </a:bodyPr>
            <a:lstStyle/>
            <a:p>
              <a:pPr marL="285750" indent="-285750">
                <a:buFont typeface="Arial" panose="020B0604020202020204" pitchFamily="34" charset="0"/>
                <a:buChar char="•"/>
              </a:pPr>
              <a:r>
                <a:rPr lang="en-US" sz="2200" dirty="0"/>
                <a:t>As emotional intensity increases, the probability of choosing </a:t>
              </a:r>
              <a:r>
                <a:rPr lang="en-US" sz="2200" b="1" dirty="0">
                  <a:solidFill>
                    <a:srgbClr val="F8766D"/>
                  </a:solidFill>
                </a:rPr>
                <a:t>Distraction</a:t>
              </a:r>
              <a:r>
                <a:rPr lang="en-US" sz="2200" dirty="0"/>
                <a:t> instead of </a:t>
              </a:r>
              <a:r>
                <a:rPr lang="en-US" sz="2200" b="1" dirty="0">
                  <a:solidFill>
                    <a:srgbClr val="04C0C5"/>
                  </a:solidFill>
                </a:rPr>
                <a:t>Reappraisal</a:t>
              </a:r>
              <a:r>
                <a:rPr lang="en-US" sz="2200" dirty="0"/>
                <a:t> increases (</a:t>
              </a:r>
              <a:r>
                <a:rPr lang="en-US" sz="2200" dirty="0" err="1"/>
                <a:t>Sheppes</a:t>
              </a:r>
              <a:r>
                <a:rPr lang="en-US" sz="2200" dirty="0"/>
                <a:t> et al., 2011)</a:t>
              </a:r>
              <a:br>
                <a:rPr lang="en-US" sz="2200" dirty="0"/>
              </a:br>
              <a:endParaRPr lang="en-US" sz="2200" dirty="0"/>
            </a:p>
            <a:p>
              <a:pPr marL="742950" lvl="1" indent="-285750">
                <a:buFont typeface="Arial" panose="020B0604020202020204" pitchFamily="34" charset="0"/>
                <a:buChar char="•"/>
              </a:pPr>
              <a:r>
                <a:rPr lang="en-US" sz="2200" dirty="0"/>
                <a:t>Meta-analysis suggests this effect size is “very large”; r+ = 0.46 – 0.61 (Matthews et al., 2021)</a:t>
              </a:r>
            </a:p>
            <a:p>
              <a:endParaRPr lang="en-US" dirty="0"/>
            </a:p>
          </p:txBody>
        </p:sp>
      </p:grpSp>
    </p:spTree>
    <p:extLst>
      <p:ext uri="{BB962C8B-B14F-4D97-AF65-F5344CB8AC3E}">
        <p14:creationId xmlns:p14="http://schemas.microsoft.com/office/powerpoint/2010/main" val="39695499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F4F364230FDE40866A7645F1D40DA6" ma:contentTypeVersion="15" ma:contentTypeDescription="Create a new document." ma:contentTypeScope="" ma:versionID="5d5d2d44a6e466a5276c1d0af32e368d">
  <xsd:schema xmlns:xsd="http://www.w3.org/2001/XMLSchema" xmlns:xs="http://www.w3.org/2001/XMLSchema" xmlns:p="http://schemas.microsoft.com/office/2006/metadata/properties" xmlns:ns3="8dd5b7cb-4fd9-4417-8303-5ed4863aadae" xmlns:ns4="b6ee57d5-0dcc-4325-a065-1fb3f73dada0" targetNamespace="http://schemas.microsoft.com/office/2006/metadata/properties" ma:root="true" ma:fieldsID="c5352c4279b6bbaf8e911314852749a7" ns3:_="" ns4:_="">
    <xsd:import namespace="8dd5b7cb-4fd9-4417-8303-5ed4863aadae"/>
    <xsd:import namespace="b6ee57d5-0dcc-4325-a065-1fb3f73dada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d5b7cb-4fd9-4417-8303-5ed4863aad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ee57d5-0dcc-4325-a065-1fb3f73dada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CD1A098-AE1B-4696-8313-126CEF3E5FC0}">
  <ds:schemaRefs>
    <ds:schemaRef ds:uri="http://schemas.microsoft.com/sharepoint/v3/contenttype/forms"/>
  </ds:schemaRefs>
</ds:datastoreItem>
</file>

<file path=customXml/itemProps2.xml><?xml version="1.0" encoding="utf-8"?>
<ds:datastoreItem xmlns:ds="http://schemas.openxmlformats.org/officeDocument/2006/customXml" ds:itemID="{E5A85DFA-917E-4F50-959E-082D0D2A701D}">
  <ds:schemaRefs>
    <ds:schemaRef ds:uri="8dd5b7cb-4fd9-4417-8303-5ed4863aadae"/>
    <ds:schemaRef ds:uri="b6ee57d5-0dcc-4325-a065-1fb3f73dada0"/>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EC752F-0CDF-4A21-BC4E-BB51AB8A3EA9}">
  <ds:schemaRefs>
    <ds:schemaRef ds:uri="b6ee57d5-0dcc-4325-a065-1fb3f73dada0"/>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8dd5b7cb-4fd9-4417-8303-5ed4863aada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2654</TotalTime>
  <Words>4852</Words>
  <Application>Microsoft Office PowerPoint</Application>
  <PresentationFormat>Widescreen</PresentationFormat>
  <Paragraphs>565</Paragraphs>
  <Slides>53</Slides>
  <Notes>53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Roboto</vt:lpstr>
      <vt:lpstr>Script MT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Sincere Appreciation 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Billy Mitchell</dc:creator>
  <cp:lastModifiedBy>Billy Mitchell</cp:lastModifiedBy>
  <cp:revision>512</cp:revision>
  <dcterms:created xsi:type="dcterms:W3CDTF">2023-10-09T00:18:54Z</dcterms:created>
  <dcterms:modified xsi:type="dcterms:W3CDTF">2024-05-12T00:25:17Z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0x010100D8F4F364230FDE40866A7645F1D40DA6</vt:lpwstr>
  </property>
</Properties>
</file>